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5" r:id="rId2"/>
    <p:sldId id="317" r:id="rId3"/>
    <p:sldId id="290" r:id="rId4"/>
    <p:sldId id="316" r:id="rId5"/>
    <p:sldId id="270" r:id="rId6"/>
    <p:sldId id="295" r:id="rId7"/>
    <p:sldId id="272" r:id="rId8"/>
    <p:sldId id="257" r:id="rId9"/>
    <p:sldId id="320" r:id="rId10"/>
    <p:sldId id="296" r:id="rId11"/>
    <p:sldId id="261" r:id="rId12"/>
    <p:sldId id="263" r:id="rId13"/>
    <p:sldId id="300" r:id="rId14"/>
    <p:sldId id="259" r:id="rId15"/>
    <p:sldId id="311" r:id="rId16"/>
    <p:sldId id="264" r:id="rId17"/>
    <p:sldId id="305" r:id="rId18"/>
    <p:sldId id="304" r:id="rId19"/>
    <p:sldId id="310" r:id="rId20"/>
    <p:sldId id="319" r:id="rId21"/>
    <p:sldId id="315" r:id="rId2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1" autoAdjust="0"/>
    <p:restoredTop sz="86463" autoAdjust="0"/>
  </p:normalViewPr>
  <p:slideViewPr>
    <p:cSldViewPr snapToGrid="0">
      <p:cViewPr varScale="1">
        <p:scale>
          <a:sx n="110" d="100"/>
          <a:sy n="110" d="100"/>
        </p:scale>
        <p:origin x="568" y="176"/>
      </p:cViewPr>
      <p:guideLst/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4C85-C755-4795-941C-2493DB4A2166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9B8A5-0DF1-44F0-B3E0-C10EE59B6A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867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DBB4-9E37-47D0-97E4-2E6081F44E6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7C77C-894E-49FB-80CE-D9D69BB512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78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C77C-894E-49FB-80CE-D9D69BB512E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6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DB73CB-A834-49B9-9C0C-1800D7208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748EA0-546B-4327-B58B-23CAC6CE1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D01FA2-BF45-46E4-8849-E18A7E87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03-1FC6-4C0F-AC4A-8B446632922D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BB4173-6841-47B3-AB2E-9E721B7A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35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B7E4F7-003E-4A74-A01C-3ECA70D9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07B918-091D-4053-8979-E3824E888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9B93FA-EA99-4E17-8ADD-E3CCC069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E2C2-71FE-4A25-B5A3-EBFE3CFCA3E8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33B8AD-5488-4C7E-9E25-A771B5397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1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1022F65-A42C-4C79-A089-430AA244C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DB4ECA4-7F85-46A6-AA6F-39526112A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5B2010-B44F-4EB6-A0D7-D6FCD1E0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9B7B-B0F1-453C-AD59-466A2A123D21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0E3074-1941-4A02-912B-8ECF15AD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44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0D022B-4A52-410A-B99F-1D19FD15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38B71D-50ED-440A-BFEC-73B511F1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745726-17B1-444C-AC7E-87346F94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95BD-0482-446B-871D-1BF45D33CE50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1550F0-66D4-42E6-8E3D-5F4B5CDA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5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763E70-3C3B-42A8-AA19-712EBF23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50B07B-89A9-4398-B17B-D2345408C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415FED-3BAE-4512-A907-7780C4E3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9606-C904-42A4-A4E2-49CAF9A93BA2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CE6AA6-D70A-4172-A37D-80853715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315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B441C0-B29C-4982-9FCC-AD326DA3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9FA05B-0BA8-4150-9F5B-3648B8C62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20800B3-2219-454B-94E2-453DF6F13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1A2ECC-5256-4B03-B78D-525C6BB3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7F34-CF88-479A-8780-DD0FFA9014AF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C23C07-491C-4A9B-8C0F-A80B5AE8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92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19E29-DB70-44AE-8DFF-71C7C5E9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6E3AF9B-78CC-40A4-88B9-EDD4D537B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222529-AB23-4604-943F-723AA912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4321EBB-2A0D-48E9-AB94-098709682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D766FBE-E5BD-4BE4-9E18-6AFD44E0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9AE6A3C-B979-4008-A6AC-713AEECE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3B35-141E-43E6-B0B3-C02263D2EAB3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463C97E-401F-4956-B5BB-69BD9962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500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17E770-C937-4DFB-A5DB-36F3E7B1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54CC48D-3CFA-4BA5-8F5A-EC1E5278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01F3-8BD1-4C08-AB1B-C13E3D8C2C28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1339E67-3BFF-4067-9A30-A98C2243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7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27429B6-9A8B-44A5-9514-B31F8D8C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B13-A2C3-4BE6-95B8-23177AF91177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869BD68-4BCD-46DD-91EF-A973030E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17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CB7BF3-F522-4D13-9A7A-85AE102C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B795DD-6D82-48BB-9120-59BCB8E5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E796821-7E52-4FFA-8268-55F2627DA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14485E-5575-44C0-994F-37F55AF8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9D17-C848-4FCA-B8BC-A30698EA239C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A29682-A406-426C-81C6-09E7D20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385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CEB5F4-5BE4-410B-B560-E0DDDADC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A9CB848-58D5-4B3B-BE32-C91BA32A7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B64FA7-C298-4A72-A3CC-056DA150C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4C58CD9-071C-413D-AA4F-5BD13585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AC41-B493-40D2-8947-1E6D8F0855D4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0EE4AB9-9743-4B67-92DE-F80A27B4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009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8DB1798-11F3-4660-9DC3-1AC415067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735C034-C8DE-43CB-9514-9B1AEE743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C959B7-195D-49C9-A358-3329A2318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DB95-B79C-4FFE-A28F-E440EF3D96D2}" type="datetime1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E2EF2A-C06A-42CB-94A0-8B7D6F7BB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92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37A1-AF2E-423D-8774-8EF3A81966E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202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4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844908">
            <a:off x="8263355" y="803262"/>
            <a:ext cx="4724971" cy="8313573"/>
            <a:chOff x="0" y="0"/>
            <a:chExt cx="660400" cy="11619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60400" cy="1161972"/>
            </a:xfrm>
            <a:custGeom>
              <a:avLst/>
              <a:gdLst/>
              <a:ahLst/>
              <a:cxnLst/>
              <a:rect l="l" t="t" r="r" b="b"/>
              <a:pathLst>
                <a:path w="660400" h="1161972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36258"/>
                  </a:cubicBezTo>
                  <a:lnTo>
                    <a:pt x="660400" y="1161972"/>
                  </a:lnTo>
                  <a:lnTo>
                    <a:pt x="0" y="1161972"/>
                  </a:lnTo>
                  <a:lnTo>
                    <a:pt x="0" y="336871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F18D0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98425"/>
              <a:ext cx="660400" cy="1063547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</a:pPr>
              <a:endParaRPr sz="1200"/>
            </a:p>
          </p:txBody>
        </p:sp>
      </p:grp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7597906" y="1327358"/>
            <a:ext cx="4203285" cy="4203285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655320" y="655320"/>
              <a:ext cx="5039360" cy="5039360"/>
            </a:xfrm>
            <a:custGeom>
              <a:avLst/>
              <a:gdLst/>
              <a:ahLst/>
              <a:cxnLst/>
              <a:rect l="l" t="t" r="r" b="b"/>
              <a:pathLst>
                <a:path w="5039360" h="5039360">
                  <a:moveTo>
                    <a:pt x="2519680" y="0"/>
                  </a:moveTo>
                  <a:cubicBezTo>
                    <a:pt x="1127760" y="0"/>
                    <a:pt x="0" y="1127760"/>
                    <a:pt x="0" y="2519680"/>
                  </a:cubicBezTo>
                  <a:cubicBezTo>
                    <a:pt x="0" y="3911600"/>
                    <a:pt x="1127760" y="5039360"/>
                    <a:pt x="2519680" y="5039360"/>
                  </a:cubicBezTo>
                  <a:cubicBezTo>
                    <a:pt x="3911600" y="5039360"/>
                    <a:pt x="5039360" y="3911600"/>
                    <a:pt x="5039360" y="2519680"/>
                  </a:cubicBezTo>
                  <a:cubicBezTo>
                    <a:pt x="5039360" y="1127760"/>
                    <a:pt x="3911600" y="0"/>
                    <a:pt x="2519680" y="0"/>
                  </a:cubicBez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3670" y="0"/>
                    <a:pt x="0" y="1424940"/>
                    <a:pt x="0" y="3175000"/>
                  </a:cubicBezTo>
                  <a:cubicBezTo>
                    <a:pt x="0" y="4925060"/>
                    <a:pt x="1423670" y="6350000"/>
                    <a:pt x="3175000" y="6350000"/>
                  </a:cubicBezTo>
                  <a:cubicBezTo>
                    <a:pt x="4925060" y="6350000"/>
                    <a:pt x="6350000" y="4926330"/>
                    <a:pt x="6350000" y="3175000"/>
                  </a:cubicBezTo>
                  <a:cubicBezTo>
                    <a:pt x="6350000" y="1424940"/>
                    <a:pt x="4926330" y="0"/>
                    <a:pt x="3175000" y="0"/>
                  </a:cubicBezTo>
                  <a:close/>
                  <a:moveTo>
                    <a:pt x="3175000" y="5833110"/>
                  </a:moveTo>
                  <a:cubicBezTo>
                    <a:pt x="1709420" y="5833110"/>
                    <a:pt x="516890" y="4640580"/>
                    <a:pt x="516890" y="3175000"/>
                  </a:cubicBezTo>
                  <a:cubicBezTo>
                    <a:pt x="516890" y="1709420"/>
                    <a:pt x="1709420" y="516890"/>
                    <a:pt x="3175000" y="516890"/>
                  </a:cubicBezTo>
                  <a:cubicBezTo>
                    <a:pt x="4640580" y="516890"/>
                    <a:pt x="5833110" y="1709420"/>
                    <a:pt x="5833110" y="3175000"/>
                  </a:cubicBezTo>
                  <a:cubicBezTo>
                    <a:pt x="5833110" y="4640580"/>
                    <a:pt x="4640580" y="5833110"/>
                    <a:pt x="3175000" y="5833110"/>
                  </a:cubicBezTo>
                  <a:close/>
                </a:path>
              </a:pathLst>
            </a:custGeom>
            <a:solidFill>
              <a:srgbClr val="FFFAEB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38679" y="5708803"/>
            <a:ext cx="2057400" cy="2057400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430760" y="-381598"/>
            <a:ext cx="763197" cy="763197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1138518" y="153422"/>
            <a:ext cx="456353" cy="456353"/>
            <a:chOff x="0" y="0"/>
            <a:chExt cx="812800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Freeform 17"/>
          <p:cNvSpPr/>
          <p:nvPr/>
        </p:nvSpPr>
        <p:spPr>
          <a:xfrm>
            <a:off x="1236515" y="1885091"/>
            <a:ext cx="3024111" cy="906891"/>
          </a:xfrm>
          <a:custGeom>
            <a:avLst/>
            <a:gdLst/>
            <a:ahLst/>
            <a:cxnLst/>
            <a:rect l="l" t="t" r="r" b="b"/>
            <a:pathLst>
              <a:path w="4536167" h="1360336">
                <a:moveTo>
                  <a:pt x="0" y="0"/>
                </a:moveTo>
                <a:lnTo>
                  <a:pt x="4536167" y="0"/>
                </a:lnTo>
                <a:lnTo>
                  <a:pt x="4536167" y="1360336"/>
                </a:lnTo>
                <a:lnTo>
                  <a:pt x="0" y="1360336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8" name="TextBox 18"/>
          <p:cNvSpPr txBox="1"/>
          <p:nvPr/>
        </p:nvSpPr>
        <p:spPr>
          <a:xfrm>
            <a:off x="1236514" y="2906282"/>
            <a:ext cx="5604325" cy="1972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65"/>
              </a:lnSpc>
            </a:pPr>
            <a:r>
              <a:rPr lang="en-US" sz="6554" dirty="0" err="1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國際會議廳</a:t>
            </a:r>
            <a:endParaRPr lang="en-US" altLang="zh-TW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ts val="7865"/>
              </a:lnSpc>
            </a:pPr>
            <a:r>
              <a:rPr lang="en-US" sz="6554" dirty="0" err="1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使用手冊</a:t>
            </a:r>
            <a:endParaRPr lang="en-US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https://www.nccu.edu.tw/var/file/0/1000/pictures/618/part_15693_1627847_44631.jpg">
            <a:extLst>
              <a:ext uri="{FF2B5EF4-FFF2-40B4-BE49-F238E27FC236}">
                <a16:creationId xmlns:a16="http://schemas.microsoft.com/office/drawing/2014/main" id="{95D77102-DB1E-4CDF-A713-2BC2BA70B0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16779" y="1744714"/>
            <a:ext cx="3352150" cy="33521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投影片編號版面配置區 1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01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3">
            <a:extLst>
              <a:ext uri="{FF2B5EF4-FFF2-40B4-BE49-F238E27FC236}">
                <a16:creationId xmlns:a16="http://schemas.microsoft.com/office/drawing/2014/main" id="{7C947B04-44F6-48B6-8258-C8AF26E74B06}"/>
              </a:ext>
            </a:extLst>
          </p:cNvPr>
          <p:cNvSpPr txBox="1">
            <a:spLocks/>
          </p:cNvSpPr>
          <p:nvPr/>
        </p:nvSpPr>
        <p:spPr>
          <a:xfrm>
            <a:off x="1050557" y="4680142"/>
            <a:ext cx="5426777" cy="10178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燈光順序從舞台起算，由小到大編列。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使用情境模式時，如需調整燈光，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可點選燈光控制頁面，單獨控制各迴路燈光。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1C85E0D-C6C1-4F78-86B2-2B024042E11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415" y="1249479"/>
            <a:ext cx="4008508" cy="3006381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燈光控制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A7E26B6-51DB-4F9C-B716-7E694CC68D9F}"/>
              </a:ext>
            </a:extLst>
          </p:cNvPr>
          <p:cNvGrpSpPr>
            <a:grpSpLocks noChangeAspect="1"/>
          </p:cNvGrpSpPr>
          <p:nvPr/>
        </p:nvGrpSpPr>
        <p:grpSpPr>
          <a:xfrm>
            <a:off x="6477334" y="282569"/>
            <a:ext cx="3817224" cy="3153914"/>
            <a:chOff x="1680378" y="1326508"/>
            <a:chExt cx="5867741" cy="5286208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86096C54-E96B-4FCB-A68E-BF7F2189701B}"/>
                </a:ext>
              </a:extLst>
            </p:cNvPr>
            <p:cNvGrpSpPr/>
            <p:nvPr/>
          </p:nvGrpSpPr>
          <p:grpSpPr>
            <a:xfrm>
              <a:off x="1680378" y="1326508"/>
              <a:ext cx="5867741" cy="5286208"/>
              <a:chOff x="1729146" y="1289932"/>
              <a:chExt cx="5867741" cy="5286208"/>
            </a:xfrm>
          </p:grpSpPr>
          <p:grpSp>
            <p:nvGrpSpPr>
              <p:cNvPr id="16" name="群組 15">
                <a:extLst>
                  <a:ext uri="{FF2B5EF4-FFF2-40B4-BE49-F238E27FC236}">
                    <a16:creationId xmlns:a16="http://schemas.microsoft.com/office/drawing/2014/main" id="{298A76BF-0BE5-4062-85DF-A611A0A72394}"/>
                  </a:ext>
                </a:extLst>
              </p:cNvPr>
              <p:cNvGrpSpPr/>
              <p:nvPr/>
            </p:nvGrpSpPr>
            <p:grpSpPr>
              <a:xfrm>
                <a:off x="1729146" y="1289932"/>
                <a:ext cx="5867741" cy="5286208"/>
                <a:chOff x="1893738" y="1345544"/>
                <a:chExt cx="5867741" cy="5286208"/>
              </a:xfrm>
            </p:grpSpPr>
            <p:grpSp>
              <p:nvGrpSpPr>
                <p:cNvPr id="19" name="群組 18">
                  <a:extLst>
                    <a:ext uri="{FF2B5EF4-FFF2-40B4-BE49-F238E27FC236}">
                      <a16:creationId xmlns:a16="http://schemas.microsoft.com/office/drawing/2014/main" id="{0290217F-055D-4017-A329-AF070BAD2FF8}"/>
                    </a:ext>
                  </a:extLst>
                </p:cNvPr>
                <p:cNvGrpSpPr/>
                <p:nvPr/>
              </p:nvGrpSpPr>
              <p:grpSpPr>
                <a:xfrm>
                  <a:off x="1893738" y="1345544"/>
                  <a:ext cx="5867741" cy="5286208"/>
                  <a:chOff x="1893738" y="1345544"/>
                  <a:chExt cx="5867741" cy="5286208"/>
                </a:xfrm>
              </p:grpSpPr>
              <p:grpSp>
                <p:nvGrpSpPr>
                  <p:cNvPr id="28" name="群組 27">
                    <a:extLst>
                      <a:ext uri="{FF2B5EF4-FFF2-40B4-BE49-F238E27FC236}">
                        <a16:creationId xmlns:a16="http://schemas.microsoft.com/office/drawing/2014/main" id="{37AE4B84-E1D3-4F6E-9373-F982FF318BEA}"/>
                      </a:ext>
                    </a:extLst>
                  </p:cNvPr>
                  <p:cNvGrpSpPr/>
                  <p:nvPr/>
                </p:nvGrpSpPr>
                <p:grpSpPr>
                  <a:xfrm>
                    <a:off x="1893738" y="1345544"/>
                    <a:ext cx="5867741" cy="5286208"/>
                    <a:chOff x="1893738" y="1345544"/>
                    <a:chExt cx="5867741" cy="5286208"/>
                  </a:xfrm>
                </p:grpSpPr>
                <p:grpSp>
                  <p:nvGrpSpPr>
                    <p:cNvPr id="39" name="群組 38">
                      <a:extLst>
                        <a:ext uri="{FF2B5EF4-FFF2-40B4-BE49-F238E27FC236}">
                          <a16:creationId xmlns:a16="http://schemas.microsoft.com/office/drawing/2014/main" id="{6C743A42-B7EF-4510-A700-401C51B6B01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893738" y="1345544"/>
                      <a:ext cx="5867741" cy="5286208"/>
                      <a:chOff x="2152818" y="1243944"/>
                      <a:chExt cx="5867741" cy="5286208"/>
                    </a:xfrm>
                  </p:grpSpPr>
                  <p:grpSp>
                    <p:nvGrpSpPr>
                      <p:cNvPr id="47" name="群組 46">
                        <a:extLst>
                          <a:ext uri="{FF2B5EF4-FFF2-40B4-BE49-F238E27FC236}">
                            <a16:creationId xmlns:a16="http://schemas.microsoft.com/office/drawing/2014/main" id="{D4DA4BA0-9A2A-4AD3-97BA-CD31C843B00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52818" y="1243944"/>
                        <a:ext cx="5867741" cy="5286208"/>
                        <a:chOff x="2218858" y="1162664"/>
                        <a:chExt cx="5867741" cy="5286208"/>
                      </a:xfrm>
                    </p:grpSpPr>
                    <p:grpSp>
                      <p:nvGrpSpPr>
                        <p:cNvPr id="52" name="群組 51">
                          <a:extLst>
                            <a:ext uri="{FF2B5EF4-FFF2-40B4-BE49-F238E27FC236}">
                              <a16:creationId xmlns:a16="http://schemas.microsoft.com/office/drawing/2014/main" id="{83469AA2-E941-4ECF-A2EA-10FBBAB2A39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218858" y="1162664"/>
                          <a:ext cx="5867741" cy="5286208"/>
                          <a:chOff x="2590137" y="1078867"/>
                          <a:chExt cx="5867741" cy="5286208"/>
                        </a:xfrm>
                      </p:grpSpPr>
                      <p:grpSp>
                        <p:nvGrpSpPr>
                          <p:cNvPr id="55" name="群組 54">
                            <a:extLst>
                              <a:ext uri="{FF2B5EF4-FFF2-40B4-BE49-F238E27FC236}">
                                <a16:creationId xmlns:a16="http://schemas.microsoft.com/office/drawing/2014/main" id="{E5E8E612-80A6-4E79-8622-72FA60532D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590137" y="1078867"/>
                            <a:ext cx="5867741" cy="5286208"/>
                            <a:chOff x="2590137" y="1078867"/>
                            <a:chExt cx="5867741" cy="5286208"/>
                          </a:xfrm>
                        </p:grpSpPr>
                        <p:grpSp>
                          <p:nvGrpSpPr>
                            <p:cNvPr id="66" name="群組 65">
                              <a:extLst>
                                <a:ext uri="{FF2B5EF4-FFF2-40B4-BE49-F238E27FC236}">
                                  <a16:creationId xmlns:a16="http://schemas.microsoft.com/office/drawing/2014/main" id="{974EBA25-EFD9-4666-BD1F-544AFDBA2DF4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678360" y="1078867"/>
                              <a:ext cx="5779518" cy="5286208"/>
                              <a:chOff x="2678360" y="1078867"/>
                              <a:chExt cx="5779518" cy="5286208"/>
                            </a:xfrm>
                          </p:grpSpPr>
                          <p:pic>
                            <p:nvPicPr>
                              <p:cNvPr id="68" name="圖片 67">
                                <a:extLst>
                                  <a:ext uri="{FF2B5EF4-FFF2-40B4-BE49-F238E27FC236}">
                                    <a16:creationId xmlns:a16="http://schemas.microsoft.com/office/drawing/2014/main" id="{6AA750FC-742E-45BD-9E1F-362AB0CB1CCB}"/>
                                  </a:ext>
                                </a:extLst>
                              </p:cNvPr>
                              <p:cNvPicPr>
                                <a:picLocks noChangeAspect="1"/>
                              </p:cNvPicPr>
                              <p:nvPr/>
                            </p:nvPicPr>
                            <p:blipFill rotWithShape="1">
                              <a:blip r:embed="rId3" cstate="screen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rcRect/>
                              <a:stretch/>
                            </p:blipFill>
                            <p:spPr>
                              <a:xfrm>
                                <a:off x="2678360" y="1078867"/>
                                <a:ext cx="5779518" cy="5060118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sp>
                            <p:nvSpPr>
                              <p:cNvPr id="69" name="減號 68">
                                <a:extLst>
                                  <a:ext uri="{FF2B5EF4-FFF2-40B4-BE49-F238E27FC236}">
                                    <a16:creationId xmlns:a16="http://schemas.microsoft.com/office/drawing/2014/main" id="{1D4DEF98-503A-481D-B5EE-8A63B081248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274557" y="5100971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70" name="減號 69">
                                <a:extLst>
                                  <a:ext uri="{FF2B5EF4-FFF2-40B4-BE49-F238E27FC236}">
                                    <a16:creationId xmlns:a16="http://schemas.microsoft.com/office/drawing/2014/main" id="{1E7CF254-7F7A-42E3-A537-9D911647EF9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636166" y="5516514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71" name="文字方塊 70">
                                <a:extLst>
                                  <a:ext uri="{FF2B5EF4-FFF2-40B4-BE49-F238E27FC236}">
                                    <a16:creationId xmlns:a16="http://schemas.microsoft.com/office/drawing/2014/main" id="{5C88BC5F-DF3B-401B-A80B-3E891A9DEC93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784228" y="5599188"/>
                                <a:ext cx="675186" cy="276999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zh-TW" altLang="en-US" sz="1200" b="1" dirty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rPr>
                                  <a:t>壁燈</a:t>
                                </a:r>
                                <a:r>
                                  <a:rPr lang="en-US" altLang="zh-TW" sz="1200" b="1" dirty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rPr>
                                  <a:t>01</a:t>
                                </a:r>
                                <a:endParaRPr lang="zh-TW" altLang="en-US" sz="1200" b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2" name="減號 71">
                                <a:extLst>
                                  <a:ext uri="{FF2B5EF4-FFF2-40B4-BE49-F238E27FC236}">
                                    <a16:creationId xmlns:a16="http://schemas.microsoft.com/office/drawing/2014/main" id="{3554E42A-63FE-40B1-B64A-E2D6581A96E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178767" y="3972831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73" name="減號 72">
                                <a:extLst>
                                  <a:ext uri="{FF2B5EF4-FFF2-40B4-BE49-F238E27FC236}">
                                    <a16:creationId xmlns:a16="http://schemas.microsoft.com/office/drawing/2014/main" id="{8E0C98F2-0793-40AB-BF9A-D4291E2648A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175993" y="3564880"/>
                                <a:ext cx="47763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74" name="減號 73">
                                <a:extLst>
                                  <a:ext uri="{FF2B5EF4-FFF2-40B4-BE49-F238E27FC236}">
                                    <a16:creationId xmlns:a16="http://schemas.microsoft.com/office/drawing/2014/main" id="{E1A926EC-4230-45F7-8653-B8B3F533C27A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5123573" y="5657189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75" name="減號 74">
                                <a:extLst>
                                  <a:ext uri="{FF2B5EF4-FFF2-40B4-BE49-F238E27FC236}">
                                    <a16:creationId xmlns:a16="http://schemas.microsoft.com/office/drawing/2014/main" id="{3AD93FD5-CB87-4948-A7EF-111A94A77136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4677367" y="5657189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67" name="文字方塊 66">
                              <a:extLst>
                                <a:ext uri="{FF2B5EF4-FFF2-40B4-BE49-F238E27FC236}">
                                  <a16:creationId xmlns:a16="http://schemas.microsoft.com/office/drawing/2014/main" id="{50A49A24-962F-4900-8321-EE125E617CB8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2590137" y="3973020"/>
                              <a:ext cx="675185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zh-TW" altLang="en-US" sz="1200" b="1" dirty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rPr>
                                <a:t>壁燈</a:t>
                              </a:r>
                              <a:r>
                                <a:rPr lang="en-US" altLang="zh-TW" sz="1200" b="1" dirty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rPr>
                                <a:t>02</a:t>
                              </a:r>
                              <a:endParaRPr lang="zh-TW" altLang="en-US" sz="1200" b="1" dirty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56" name="減號 55">
                            <a:extLst>
                              <a:ext uri="{FF2B5EF4-FFF2-40B4-BE49-F238E27FC236}">
                                <a16:creationId xmlns:a16="http://schemas.microsoft.com/office/drawing/2014/main" id="{57C15278-E9E3-4D31-B828-12698752DBA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175993" y="2770360"/>
                            <a:ext cx="47763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7" name="減號 56">
                            <a:extLst>
                              <a:ext uri="{FF2B5EF4-FFF2-40B4-BE49-F238E27FC236}">
                                <a16:creationId xmlns:a16="http://schemas.microsoft.com/office/drawing/2014/main" id="{05B60170-312A-4C35-BB19-83E0DCE5905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037072" y="2062474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8" name="減號 57">
                            <a:extLst>
                              <a:ext uri="{FF2B5EF4-FFF2-40B4-BE49-F238E27FC236}">
                                <a16:creationId xmlns:a16="http://schemas.microsoft.com/office/drawing/2014/main" id="{2E0F5ED4-E977-4423-B12F-5C0A1A53914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547349" y="2376160"/>
                            <a:ext cx="47763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9" name="減號 58">
                            <a:extLst>
                              <a:ext uri="{FF2B5EF4-FFF2-40B4-BE49-F238E27FC236}">
                                <a16:creationId xmlns:a16="http://schemas.microsoft.com/office/drawing/2014/main" id="{32222DD4-FE71-490C-AFC5-4913A59D7B4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765455" y="4802552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0" name="減號 59">
                            <a:extLst>
                              <a:ext uri="{FF2B5EF4-FFF2-40B4-BE49-F238E27FC236}">
                                <a16:creationId xmlns:a16="http://schemas.microsoft.com/office/drawing/2014/main" id="{E3278147-2B57-45EA-B873-C72DCBE1C2E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H="1">
                            <a:off x="6403846" y="5443128"/>
                            <a:ext cx="45719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1" name="減號 60">
                            <a:extLst>
                              <a:ext uri="{FF2B5EF4-FFF2-40B4-BE49-F238E27FC236}">
                                <a16:creationId xmlns:a16="http://schemas.microsoft.com/office/drawing/2014/main" id="{F2A2FAB6-5480-475A-B221-7C58782F94D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693300" y="5481678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2" name="文字方塊 61">
                            <a:extLst>
                              <a:ext uri="{FF2B5EF4-FFF2-40B4-BE49-F238E27FC236}">
                                <a16:creationId xmlns:a16="http://schemas.microsoft.com/office/drawing/2014/main" id="{0EC90BD8-6359-4A00-9B91-D41B0C0E767C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808255" y="2301134"/>
                            <a:ext cx="67518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zh-TW" altLang="en-US" sz="1200" b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壁燈</a:t>
                            </a:r>
                            <a:r>
                              <a:rPr lang="en-US" altLang="zh-TW" sz="1200" b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03</a:t>
                            </a:r>
                            <a:endParaRPr lang="zh-TW" altLang="en-US" sz="1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endParaRPr>
                          </a:p>
                        </p:txBody>
                      </p:sp>
                      <p:sp>
                        <p:nvSpPr>
                          <p:cNvPr id="63" name="橢圓 62">
                            <a:extLst>
                              <a:ext uri="{FF2B5EF4-FFF2-40B4-BE49-F238E27FC236}">
                                <a16:creationId xmlns:a16="http://schemas.microsoft.com/office/drawing/2014/main" id="{5E93167D-9FD5-4363-A9E2-C4FD5AC6CD9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320276" y="5025137"/>
                            <a:ext cx="97183" cy="75834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38100">
                            <a:solidFill>
                              <a:schemeClr val="accent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4" name="文字方塊 63">
                            <a:extLst>
                              <a:ext uri="{FF2B5EF4-FFF2-40B4-BE49-F238E27FC236}">
                                <a16:creationId xmlns:a16="http://schemas.microsoft.com/office/drawing/2014/main" id="{E585A17F-DE18-4D60-9C1B-409908D2D27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3296675" y="5182952"/>
                            <a:ext cx="67518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zh-TW" altLang="en-US" sz="1200" b="1" dirty="0">
                                <a:solidFill>
                                  <a:schemeClr val="accent2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崁燈</a:t>
                            </a:r>
                            <a:r>
                              <a:rPr lang="en-US" altLang="zh-TW" sz="1200" b="1" dirty="0">
                                <a:solidFill>
                                  <a:schemeClr val="accent2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01</a:t>
                            </a:r>
                            <a:endParaRPr lang="zh-TW" altLang="en-US" sz="1200" b="1" dirty="0">
                              <a:solidFill>
                                <a:schemeClr val="accent2"/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endParaRPr>
                          </a:p>
                        </p:txBody>
                      </p:sp>
                      <p:sp>
                        <p:nvSpPr>
                          <p:cNvPr id="65" name="橢圓 64">
                            <a:extLst>
                              <a:ext uri="{FF2B5EF4-FFF2-40B4-BE49-F238E27FC236}">
                                <a16:creationId xmlns:a16="http://schemas.microsoft.com/office/drawing/2014/main" id="{3586E75B-CDF0-40F7-B692-23E2A278D23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929876" y="5634737"/>
                            <a:ext cx="97183" cy="75834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38100">
                            <a:solidFill>
                              <a:schemeClr val="accent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53" name="直線接點 52">
                          <a:extLst>
                            <a:ext uri="{FF2B5EF4-FFF2-40B4-BE49-F238E27FC236}">
                              <a16:creationId xmlns:a16="http://schemas.microsoft.com/office/drawing/2014/main" id="{44012A9F-73A9-4D09-82B7-F54D8309210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869534" y="4638629"/>
                          <a:ext cx="1357091" cy="1239374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文字方塊 53">
                          <a:extLst>
                            <a:ext uri="{FF2B5EF4-FFF2-40B4-BE49-F238E27FC236}">
                              <a16:creationId xmlns:a16="http://schemas.microsoft.com/office/drawing/2014/main" id="{568D94D5-185D-4297-8446-D7AB75028B6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830113" y="4570965"/>
                          <a:ext cx="926173" cy="41430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zh-TW" altLang="en-US" sz="1200" b="1" dirty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天燈</a:t>
                          </a:r>
                          <a:r>
                            <a:rPr lang="en-US" altLang="zh-TW" sz="1200" b="1" dirty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02</a:t>
                          </a:r>
                          <a:endParaRPr lang="zh-TW" altLang="en-US" sz="12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p:txBody>
                    </p:sp>
                  </p:grpSp>
                  <p:sp>
                    <p:nvSpPr>
                      <p:cNvPr id="48" name="文字方塊 47">
                        <a:extLst>
                          <a:ext uri="{FF2B5EF4-FFF2-40B4-BE49-F238E27FC236}">
                            <a16:creationId xmlns:a16="http://schemas.microsoft.com/office/drawing/2014/main" id="{C589BBB9-0A64-4B2D-82E9-1101BFB500F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72803" y="4898296"/>
                        <a:ext cx="675186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zh-TW" altLang="en-US" sz="12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崁燈</a:t>
                        </a:r>
                        <a:r>
                          <a:rPr lang="en-US" altLang="zh-TW" sz="12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02</a:t>
                        </a:r>
                        <a:endParaRPr lang="zh-TW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endParaRPr>
                      </a:p>
                    </p:txBody>
                  </p:sp>
                  <p:sp>
                    <p:nvSpPr>
                      <p:cNvPr id="49" name="橢圓 48">
                        <a:extLst>
                          <a:ext uri="{FF2B5EF4-FFF2-40B4-BE49-F238E27FC236}">
                            <a16:creationId xmlns:a16="http://schemas.microsoft.com/office/drawing/2014/main" id="{9642AAFC-279F-436F-BB9C-DECB48AC7F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83948" y="4610243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0" name="橢圓 49">
                        <a:extLst>
                          <a:ext uri="{FF2B5EF4-FFF2-40B4-BE49-F238E27FC236}">
                            <a16:creationId xmlns:a16="http://schemas.microsoft.com/office/drawing/2014/main" id="{D2C1B576-464C-428B-B365-184F137310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38327" y="5307993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1" name="橢圓 50">
                        <a:extLst>
                          <a:ext uri="{FF2B5EF4-FFF2-40B4-BE49-F238E27FC236}">
                            <a16:creationId xmlns:a16="http://schemas.microsoft.com/office/drawing/2014/main" id="{2C57AA52-907C-4860-A4F2-9943CED7FDB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53780" y="5619990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40" name="橢圓 39">
                      <a:extLst>
                        <a:ext uri="{FF2B5EF4-FFF2-40B4-BE49-F238E27FC236}">
                          <a16:creationId xmlns:a16="http://schemas.microsoft.com/office/drawing/2014/main" id="{8390C890-7C69-4C9D-B868-9B910A6A09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1049" y="4277408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1" name="橢圓 40">
                      <a:extLst>
                        <a:ext uri="{FF2B5EF4-FFF2-40B4-BE49-F238E27FC236}">
                          <a16:creationId xmlns:a16="http://schemas.microsoft.com/office/drawing/2014/main" id="{780C9BA0-7EE2-41EB-BEF2-9593D107AE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1719" y="4408662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2" name="橢圓 41">
                      <a:extLst>
                        <a:ext uri="{FF2B5EF4-FFF2-40B4-BE49-F238E27FC236}">
                          <a16:creationId xmlns:a16="http://schemas.microsoft.com/office/drawing/2014/main" id="{E66EBE20-78AA-45D6-8502-EBA9C5A189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91692" y="4644277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3" name="橢圓 42">
                      <a:extLst>
                        <a:ext uri="{FF2B5EF4-FFF2-40B4-BE49-F238E27FC236}">
                          <a16:creationId xmlns:a16="http://schemas.microsoft.com/office/drawing/2014/main" id="{0E9D0A47-9CA0-44B0-862D-39E56FC6BF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54582" y="5855942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4" name="橢圓 43">
                      <a:extLst>
                        <a:ext uri="{FF2B5EF4-FFF2-40B4-BE49-F238E27FC236}">
                          <a16:creationId xmlns:a16="http://schemas.microsoft.com/office/drawing/2014/main" id="{AEC7E1F4-AAB6-44BD-8AFA-676CFA6D4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55346" y="5156236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5" name="橢圓 44">
                      <a:extLst>
                        <a:ext uri="{FF2B5EF4-FFF2-40B4-BE49-F238E27FC236}">
                          <a16:creationId xmlns:a16="http://schemas.microsoft.com/office/drawing/2014/main" id="{E496180A-356A-4247-9711-43F0FF2F5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46288" y="5529877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6" name="文字方塊 45">
                      <a:extLst>
                        <a:ext uri="{FF2B5EF4-FFF2-40B4-BE49-F238E27FC236}">
                          <a16:creationId xmlns:a16="http://schemas.microsoft.com/office/drawing/2014/main" id="{BD11DEAE-2C01-48A4-82BD-3AFDA0396FB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414070" y="4686964"/>
                      <a:ext cx="1284313" cy="46427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TW" altLang="en-US" sz="12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崁燈</a:t>
                      </a:r>
                      <a:r>
                        <a:rPr lang="en-US" altLang="zh-TW" sz="12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200" b="1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p:txBody>
                </p:sp>
              </p:grpSp>
              <p:cxnSp>
                <p:nvCxnSpPr>
                  <p:cNvPr id="29" name="直線接點 28">
                    <a:extLst>
                      <a:ext uri="{FF2B5EF4-FFF2-40B4-BE49-F238E27FC236}">
                        <a16:creationId xmlns:a16="http://schemas.microsoft.com/office/drawing/2014/main" id="{87302740-C7A5-42E4-8856-2AD74804C5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89254" y="3336270"/>
                    <a:ext cx="2986387" cy="2659370"/>
                  </a:xfrm>
                  <a:prstGeom prst="line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文字方塊 29">
                    <a:extLst>
                      <a:ext uri="{FF2B5EF4-FFF2-40B4-BE49-F238E27FC236}">
                        <a16:creationId xmlns:a16="http://schemas.microsoft.com/office/drawing/2014/main" id="{5E1638FB-B573-4C2B-A59E-D0406CF8A621}"/>
                      </a:ext>
                    </a:extLst>
                  </p:cNvPr>
                  <p:cNvSpPr txBox="1"/>
                  <p:nvPr/>
                </p:nvSpPr>
                <p:spPr>
                  <a:xfrm>
                    <a:off x="2776609" y="3290393"/>
                    <a:ext cx="926173" cy="41430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天燈</a:t>
                    </a:r>
                    <a:r>
                      <a: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03</a:t>
                    </a:r>
                    <a:endParaRPr lang="zh-TW" altLang="en-US" sz="12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  <p:sp>
                <p:nvSpPr>
                  <p:cNvPr id="31" name="橢圓 30">
                    <a:extLst>
                      <a:ext uri="{FF2B5EF4-FFF2-40B4-BE49-F238E27FC236}">
                        <a16:creationId xmlns:a16="http://schemas.microsoft.com/office/drawing/2014/main" id="{350098A9-9DC0-4E62-B2BA-B63CAD40E77F}"/>
                      </a:ext>
                    </a:extLst>
                  </p:cNvPr>
                  <p:cNvSpPr/>
                  <p:nvPr/>
                </p:nvSpPr>
                <p:spPr>
                  <a:xfrm>
                    <a:off x="2714423" y="3681508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2" name="橢圓 31">
                    <a:extLst>
                      <a:ext uri="{FF2B5EF4-FFF2-40B4-BE49-F238E27FC236}">
                        <a16:creationId xmlns:a16="http://schemas.microsoft.com/office/drawing/2014/main" id="{51A69AC5-0447-4DE2-B253-A598100D9D17}"/>
                      </a:ext>
                    </a:extLst>
                  </p:cNvPr>
                  <p:cNvSpPr/>
                  <p:nvPr/>
                </p:nvSpPr>
                <p:spPr>
                  <a:xfrm>
                    <a:off x="3070148" y="3767620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3" name="橢圓 32">
                    <a:extLst>
                      <a:ext uri="{FF2B5EF4-FFF2-40B4-BE49-F238E27FC236}">
                        <a16:creationId xmlns:a16="http://schemas.microsoft.com/office/drawing/2014/main" id="{E88A341B-5A4D-4F67-9A6B-76D970247FF9}"/>
                      </a:ext>
                    </a:extLst>
                  </p:cNvPr>
                  <p:cNvSpPr/>
                  <p:nvPr/>
                </p:nvSpPr>
                <p:spPr>
                  <a:xfrm>
                    <a:off x="3485876" y="3928262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4" name="橢圓 33">
                    <a:extLst>
                      <a:ext uri="{FF2B5EF4-FFF2-40B4-BE49-F238E27FC236}">
                        <a16:creationId xmlns:a16="http://schemas.microsoft.com/office/drawing/2014/main" id="{30A12F21-E9DB-4D4D-87B3-6B4D91C40B8D}"/>
                      </a:ext>
                    </a:extLst>
                  </p:cNvPr>
                  <p:cNvSpPr/>
                  <p:nvPr/>
                </p:nvSpPr>
                <p:spPr>
                  <a:xfrm>
                    <a:off x="3850796" y="4214223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5" name="橢圓 34">
                    <a:extLst>
                      <a:ext uri="{FF2B5EF4-FFF2-40B4-BE49-F238E27FC236}">
                        <a16:creationId xmlns:a16="http://schemas.microsoft.com/office/drawing/2014/main" id="{9FF452DB-B7EC-4565-8ED2-586A3542C589}"/>
                      </a:ext>
                    </a:extLst>
                  </p:cNvPr>
                  <p:cNvSpPr/>
                  <p:nvPr/>
                </p:nvSpPr>
                <p:spPr>
                  <a:xfrm>
                    <a:off x="4436578" y="4837255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6" name="橢圓 35">
                    <a:extLst>
                      <a:ext uri="{FF2B5EF4-FFF2-40B4-BE49-F238E27FC236}">
                        <a16:creationId xmlns:a16="http://schemas.microsoft.com/office/drawing/2014/main" id="{2D4C9212-2400-4D4A-BE9E-D00F2CF6E6FE}"/>
                      </a:ext>
                    </a:extLst>
                  </p:cNvPr>
                  <p:cNvSpPr/>
                  <p:nvPr/>
                </p:nvSpPr>
                <p:spPr>
                  <a:xfrm>
                    <a:off x="4710929" y="5275920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7" name="橢圓 36">
                    <a:extLst>
                      <a:ext uri="{FF2B5EF4-FFF2-40B4-BE49-F238E27FC236}">
                        <a16:creationId xmlns:a16="http://schemas.microsoft.com/office/drawing/2014/main" id="{B9C7A932-8B44-4F28-8332-EDA90486DC6D}"/>
                      </a:ext>
                    </a:extLst>
                  </p:cNvPr>
                  <p:cNvSpPr/>
                  <p:nvPr/>
                </p:nvSpPr>
                <p:spPr>
                  <a:xfrm>
                    <a:off x="4871720" y="5707203"/>
                    <a:ext cx="97183" cy="75834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8" name="文字方塊 37">
                    <a:extLst>
                      <a:ext uri="{FF2B5EF4-FFF2-40B4-BE49-F238E27FC236}">
                        <a16:creationId xmlns:a16="http://schemas.microsoft.com/office/drawing/2014/main" id="{548D23CE-1158-4C24-9F47-E4996C5753CA}"/>
                      </a:ext>
                    </a:extLst>
                  </p:cNvPr>
                  <p:cNvSpPr txBox="1"/>
                  <p:nvPr/>
                </p:nvSpPr>
                <p:spPr>
                  <a:xfrm>
                    <a:off x="3950568" y="4324945"/>
                    <a:ext cx="67518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TW" alt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崁燈</a:t>
                    </a:r>
                    <a:r>
                      <a:rPr lang="en-US" altLang="zh-TW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04</a:t>
                    </a:r>
                    <a:endParaRPr lang="zh-TW" altLang="en-US" sz="1200" b="1" dirty="0">
                      <a:solidFill>
                        <a:schemeClr val="accent1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</p:grpSp>
            <p:sp>
              <p:nvSpPr>
                <p:cNvPr id="20" name="橢圓 19">
                  <a:extLst>
                    <a:ext uri="{FF2B5EF4-FFF2-40B4-BE49-F238E27FC236}">
                      <a16:creationId xmlns:a16="http://schemas.microsoft.com/office/drawing/2014/main" id="{F9F4C063-C997-4333-962E-C92CD2B2F084}"/>
                    </a:ext>
                  </a:extLst>
                </p:cNvPr>
                <p:cNvSpPr/>
                <p:nvPr/>
              </p:nvSpPr>
              <p:spPr>
                <a:xfrm>
                  <a:off x="3265399" y="3130928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橢圓 20">
                  <a:extLst>
                    <a:ext uri="{FF2B5EF4-FFF2-40B4-BE49-F238E27FC236}">
                      <a16:creationId xmlns:a16="http://schemas.microsoft.com/office/drawing/2014/main" id="{7A597A31-C27C-4210-A3E9-FF53367D1563}"/>
                    </a:ext>
                  </a:extLst>
                </p:cNvPr>
                <p:cNvSpPr/>
                <p:nvPr/>
              </p:nvSpPr>
              <p:spPr>
                <a:xfrm>
                  <a:off x="3677088" y="3316921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橢圓 21">
                  <a:extLst>
                    <a:ext uri="{FF2B5EF4-FFF2-40B4-BE49-F238E27FC236}">
                      <a16:creationId xmlns:a16="http://schemas.microsoft.com/office/drawing/2014/main" id="{BCF61BF8-5283-4BF4-9A26-707CAA73F846}"/>
                    </a:ext>
                  </a:extLst>
                </p:cNvPr>
                <p:cNvSpPr/>
                <p:nvPr/>
              </p:nvSpPr>
              <p:spPr>
                <a:xfrm>
                  <a:off x="4145776" y="3570530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橢圓 22">
                  <a:extLst>
                    <a:ext uri="{FF2B5EF4-FFF2-40B4-BE49-F238E27FC236}">
                      <a16:creationId xmlns:a16="http://schemas.microsoft.com/office/drawing/2014/main" id="{50869C0D-1DC0-4560-8F4C-E1AC2CE97F31}"/>
                    </a:ext>
                  </a:extLst>
                </p:cNvPr>
                <p:cNvSpPr/>
                <p:nvPr/>
              </p:nvSpPr>
              <p:spPr>
                <a:xfrm>
                  <a:off x="4459537" y="3823289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橢圓 23">
                  <a:extLst>
                    <a:ext uri="{FF2B5EF4-FFF2-40B4-BE49-F238E27FC236}">
                      <a16:creationId xmlns:a16="http://schemas.microsoft.com/office/drawing/2014/main" id="{89FCCB11-FA5A-4A70-8CCA-325878BDD263}"/>
                    </a:ext>
                  </a:extLst>
                </p:cNvPr>
                <p:cNvSpPr/>
                <p:nvPr/>
              </p:nvSpPr>
              <p:spPr>
                <a:xfrm>
                  <a:off x="5014579" y="4507883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橢圓 24">
                  <a:extLst>
                    <a:ext uri="{FF2B5EF4-FFF2-40B4-BE49-F238E27FC236}">
                      <a16:creationId xmlns:a16="http://schemas.microsoft.com/office/drawing/2014/main" id="{85E983C9-5F69-4581-A778-973B6240CBE8}"/>
                    </a:ext>
                  </a:extLst>
                </p:cNvPr>
                <p:cNvSpPr/>
                <p:nvPr/>
              </p:nvSpPr>
              <p:spPr>
                <a:xfrm>
                  <a:off x="5297987" y="4970263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橢圓 25">
                  <a:extLst>
                    <a:ext uri="{FF2B5EF4-FFF2-40B4-BE49-F238E27FC236}">
                      <a16:creationId xmlns:a16="http://schemas.microsoft.com/office/drawing/2014/main" id="{A6ACF678-6D46-4878-B59C-97064F28FFAB}"/>
                    </a:ext>
                  </a:extLst>
                </p:cNvPr>
                <p:cNvSpPr/>
                <p:nvPr/>
              </p:nvSpPr>
              <p:spPr>
                <a:xfrm>
                  <a:off x="5465920" y="5565312"/>
                  <a:ext cx="97183" cy="7583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9D9158F6-2EEE-4D2F-BBA4-5B6690A5D250}"/>
                    </a:ext>
                  </a:extLst>
                </p:cNvPr>
                <p:cNvSpPr txBox="1"/>
                <p:nvPr/>
              </p:nvSpPr>
              <p:spPr>
                <a:xfrm>
                  <a:off x="4338208" y="4049498"/>
                  <a:ext cx="67518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崁燈</a:t>
                  </a:r>
                  <a:r>
                    <a:rPr lang="en-US" altLang="zh-TW" sz="1200" b="1" dirty="0">
                      <a:solidFill>
                        <a:schemeClr val="accent2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05</a:t>
                  </a:r>
                  <a:endParaRPr lang="zh-TW" altLang="en-US" sz="1200" b="1" dirty="0">
                    <a:solidFill>
                      <a:schemeClr val="accent2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3E0069F3-6FC7-45E5-A462-7461D1109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8895" y="2771157"/>
                <a:ext cx="2424118" cy="2265515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91BE1BC4-731D-427E-A346-AB0671716952}"/>
                  </a:ext>
                </a:extLst>
              </p:cNvPr>
              <p:cNvSpPr txBox="1"/>
              <p:nvPr/>
            </p:nvSpPr>
            <p:spPr>
              <a:xfrm>
                <a:off x="3450543" y="2767530"/>
                <a:ext cx="926173" cy="414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天燈</a:t>
                </a:r>
                <a:r>
                  <a:rPr lang="en-US" altLang="zh-TW" sz="12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04</a:t>
                </a:r>
                <a:endPara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AA51C86C-FB3F-4B16-B979-7DD8191663FA}"/>
                </a:ext>
              </a:extLst>
            </p:cNvPr>
            <p:cNvCxnSpPr>
              <a:cxnSpLocks/>
            </p:cNvCxnSpPr>
            <p:nvPr/>
          </p:nvCxnSpPr>
          <p:spPr>
            <a:xfrm>
              <a:off x="4063846" y="2778804"/>
              <a:ext cx="1569642" cy="146875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178ECC48-CBB8-4E58-B5C5-CAA3D1F2B9C5}"/>
                </a:ext>
              </a:extLst>
            </p:cNvPr>
            <p:cNvSpPr txBox="1"/>
            <p:nvPr/>
          </p:nvSpPr>
          <p:spPr>
            <a:xfrm>
              <a:off x="4007191" y="2599408"/>
              <a:ext cx="926173" cy="414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天燈</a:t>
              </a:r>
              <a:r>
                <a:rPr lang="en-US" altLang="zh-TW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05</a:t>
              </a:r>
              <a:endPara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4CB71F7E-5F14-4C22-BE8E-33859C97EF02}"/>
              </a:ext>
            </a:extLst>
          </p:cNvPr>
          <p:cNvGrpSpPr>
            <a:grpSpLocks noChangeAspect="1"/>
          </p:cNvGrpSpPr>
          <p:nvPr/>
        </p:nvGrpSpPr>
        <p:grpSpPr>
          <a:xfrm>
            <a:off x="6477334" y="3451375"/>
            <a:ext cx="3817224" cy="3153914"/>
            <a:chOff x="1680378" y="1326508"/>
            <a:chExt cx="5867741" cy="5286208"/>
          </a:xfrm>
        </p:grpSpPr>
        <p:grpSp>
          <p:nvGrpSpPr>
            <p:cNvPr id="77" name="群組 76">
              <a:extLst>
                <a:ext uri="{FF2B5EF4-FFF2-40B4-BE49-F238E27FC236}">
                  <a16:creationId xmlns:a16="http://schemas.microsoft.com/office/drawing/2014/main" id="{A26FC119-9583-4A92-83B2-8D012BCF4395}"/>
                </a:ext>
              </a:extLst>
            </p:cNvPr>
            <p:cNvGrpSpPr/>
            <p:nvPr/>
          </p:nvGrpSpPr>
          <p:grpSpPr>
            <a:xfrm>
              <a:off x="1680378" y="1326508"/>
              <a:ext cx="5867741" cy="5286208"/>
              <a:chOff x="1680378" y="1326508"/>
              <a:chExt cx="5867741" cy="5286208"/>
            </a:xfrm>
          </p:grpSpPr>
          <p:grpSp>
            <p:nvGrpSpPr>
              <p:cNvPr id="84" name="群組 83">
                <a:extLst>
                  <a:ext uri="{FF2B5EF4-FFF2-40B4-BE49-F238E27FC236}">
                    <a16:creationId xmlns:a16="http://schemas.microsoft.com/office/drawing/2014/main" id="{36D5D0EA-5990-4B27-9F72-25B68B24ED84}"/>
                  </a:ext>
                </a:extLst>
              </p:cNvPr>
              <p:cNvGrpSpPr/>
              <p:nvPr/>
            </p:nvGrpSpPr>
            <p:grpSpPr>
              <a:xfrm>
                <a:off x="1680378" y="1326508"/>
                <a:ext cx="5867741" cy="5286208"/>
                <a:chOff x="1680378" y="1326508"/>
                <a:chExt cx="5867741" cy="5286208"/>
              </a:xfrm>
            </p:grpSpPr>
            <p:grpSp>
              <p:nvGrpSpPr>
                <p:cNvPr id="89" name="群組 88">
                  <a:extLst>
                    <a:ext uri="{FF2B5EF4-FFF2-40B4-BE49-F238E27FC236}">
                      <a16:creationId xmlns:a16="http://schemas.microsoft.com/office/drawing/2014/main" id="{E799736C-2D9D-4228-972E-46A08B3E01BF}"/>
                    </a:ext>
                  </a:extLst>
                </p:cNvPr>
                <p:cNvGrpSpPr/>
                <p:nvPr/>
              </p:nvGrpSpPr>
              <p:grpSpPr>
                <a:xfrm>
                  <a:off x="1680378" y="1326508"/>
                  <a:ext cx="5867741" cy="5286208"/>
                  <a:chOff x="1729146" y="1289932"/>
                  <a:chExt cx="5867741" cy="5286208"/>
                </a:xfrm>
              </p:grpSpPr>
              <p:grpSp>
                <p:nvGrpSpPr>
                  <p:cNvPr id="92" name="群組 91">
                    <a:extLst>
                      <a:ext uri="{FF2B5EF4-FFF2-40B4-BE49-F238E27FC236}">
                        <a16:creationId xmlns:a16="http://schemas.microsoft.com/office/drawing/2014/main" id="{F06FC268-9560-411B-A584-AEF39E727564}"/>
                      </a:ext>
                    </a:extLst>
                  </p:cNvPr>
                  <p:cNvGrpSpPr/>
                  <p:nvPr/>
                </p:nvGrpSpPr>
                <p:grpSpPr>
                  <a:xfrm>
                    <a:off x="1729146" y="1289932"/>
                    <a:ext cx="5867741" cy="5286208"/>
                    <a:chOff x="1893738" y="1345544"/>
                    <a:chExt cx="5867741" cy="5286208"/>
                  </a:xfrm>
                </p:grpSpPr>
                <p:grpSp>
                  <p:nvGrpSpPr>
                    <p:cNvPr id="95" name="群組 94">
                      <a:extLst>
                        <a:ext uri="{FF2B5EF4-FFF2-40B4-BE49-F238E27FC236}">
                          <a16:creationId xmlns:a16="http://schemas.microsoft.com/office/drawing/2014/main" id="{2BFDDDBC-6F63-4CF2-9DEA-6964E8C16B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893738" y="1345544"/>
                      <a:ext cx="5867741" cy="5286208"/>
                      <a:chOff x="1893738" y="1345544"/>
                      <a:chExt cx="5867741" cy="5286208"/>
                    </a:xfrm>
                  </p:grpSpPr>
                  <p:grpSp>
                    <p:nvGrpSpPr>
                      <p:cNvPr id="104" name="群組 103">
                        <a:extLst>
                          <a:ext uri="{FF2B5EF4-FFF2-40B4-BE49-F238E27FC236}">
                            <a16:creationId xmlns:a16="http://schemas.microsoft.com/office/drawing/2014/main" id="{F88E8563-05AC-4C9F-9C41-2F31031DC3D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893738" y="1345544"/>
                        <a:ext cx="5867741" cy="5286208"/>
                        <a:chOff x="2218858" y="1162664"/>
                        <a:chExt cx="5867741" cy="5286208"/>
                      </a:xfrm>
                    </p:grpSpPr>
                    <p:grpSp>
                      <p:nvGrpSpPr>
                        <p:cNvPr id="115" name="群組 114">
                          <a:extLst>
                            <a:ext uri="{FF2B5EF4-FFF2-40B4-BE49-F238E27FC236}">
                              <a16:creationId xmlns:a16="http://schemas.microsoft.com/office/drawing/2014/main" id="{CB9E5831-9686-47F5-81D1-2B9EF0453CA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218858" y="1162664"/>
                          <a:ext cx="5867741" cy="5286208"/>
                          <a:chOff x="2590137" y="1078867"/>
                          <a:chExt cx="5867741" cy="5286208"/>
                        </a:xfrm>
                      </p:grpSpPr>
                      <p:grpSp>
                        <p:nvGrpSpPr>
                          <p:cNvPr id="118" name="群組 117">
                            <a:extLst>
                              <a:ext uri="{FF2B5EF4-FFF2-40B4-BE49-F238E27FC236}">
                                <a16:creationId xmlns:a16="http://schemas.microsoft.com/office/drawing/2014/main" id="{7EF0788A-36EA-4FFD-9762-9DC2A48ED8C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590137" y="1078867"/>
                            <a:ext cx="5867741" cy="5286208"/>
                            <a:chOff x="2590137" y="1078867"/>
                            <a:chExt cx="5867741" cy="5286208"/>
                          </a:xfrm>
                        </p:grpSpPr>
                        <p:grpSp>
                          <p:nvGrpSpPr>
                            <p:cNvPr id="126" name="群組 125">
                              <a:extLst>
                                <a:ext uri="{FF2B5EF4-FFF2-40B4-BE49-F238E27FC236}">
                                  <a16:creationId xmlns:a16="http://schemas.microsoft.com/office/drawing/2014/main" id="{40A8322D-43D4-4FAD-AD9B-852E785DCB9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678360" y="1078867"/>
                              <a:ext cx="5779518" cy="5286208"/>
                              <a:chOff x="2678360" y="1078867"/>
                              <a:chExt cx="5779518" cy="5286208"/>
                            </a:xfrm>
                          </p:grpSpPr>
                          <p:pic>
                            <p:nvPicPr>
                              <p:cNvPr id="128" name="圖片 127">
                                <a:extLst>
                                  <a:ext uri="{FF2B5EF4-FFF2-40B4-BE49-F238E27FC236}">
                                    <a16:creationId xmlns:a16="http://schemas.microsoft.com/office/drawing/2014/main" id="{CB5DBA7A-F2B3-4E82-9451-F41CF4BB6B36}"/>
                                  </a:ext>
                                </a:extLst>
                              </p:cNvPr>
                              <p:cNvPicPr>
                                <a:picLocks noChangeAspect="1"/>
                              </p:cNvPicPr>
                              <p:nvPr/>
                            </p:nvPicPr>
                            <p:blipFill rotWithShape="1">
                              <a:blip r:embed="rId3" cstate="screen">
                                <a:extLst>
                                  <a:ext uri="{28A0092B-C50C-407E-A947-70E740481C1C}">
                                    <a14:useLocalDpi xmlns:a14="http://schemas.microsoft.com/office/drawing/2010/main"/>
                                  </a:ext>
                                </a:extLst>
                              </a:blip>
                              <a:srcRect/>
                              <a:stretch/>
                            </p:blipFill>
                            <p:spPr>
                              <a:xfrm>
                                <a:off x="2678360" y="1078867"/>
                                <a:ext cx="5779518" cy="5060118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sp>
                            <p:nvSpPr>
                              <p:cNvPr id="129" name="減號 128">
                                <a:extLst>
                                  <a:ext uri="{FF2B5EF4-FFF2-40B4-BE49-F238E27FC236}">
                                    <a16:creationId xmlns:a16="http://schemas.microsoft.com/office/drawing/2014/main" id="{BE1C5E05-0829-465D-A97D-3D90603831A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274557" y="5100971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30" name="減號 129">
                                <a:extLst>
                                  <a:ext uri="{FF2B5EF4-FFF2-40B4-BE49-F238E27FC236}">
                                    <a16:creationId xmlns:a16="http://schemas.microsoft.com/office/drawing/2014/main" id="{6C5CAA78-364E-49C6-9945-6F3209428370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636166" y="5516514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31" name="文字方塊 130">
                                <a:extLst>
                                  <a:ext uri="{FF2B5EF4-FFF2-40B4-BE49-F238E27FC236}">
                                    <a16:creationId xmlns:a16="http://schemas.microsoft.com/office/drawing/2014/main" id="{DE92EF20-B250-4A40-853F-581876E3C8A5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784228" y="5599188"/>
                                <a:ext cx="675186" cy="276999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zh-TW" altLang="en-US" sz="1200" b="1" dirty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rPr>
                                  <a:t>壁燈</a:t>
                                </a:r>
                                <a:r>
                                  <a:rPr lang="en-US" altLang="zh-TW" sz="1200" b="1" dirty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rPr>
                                  <a:t>01</a:t>
                                </a:r>
                                <a:endParaRPr lang="zh-TW" altLang="en-US" sz="1200" b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32" name="減號 131">
                                <a:extLst>
                                  <a:ext uri="{FF2B5EF4-FFF2-40B4-BE49-F238E27FC236}">
                                    <a16:creationId xmlns:a16="http://schemas.microsoft.com/office/drawing/2014/main" id="{1C45953E-B197-4260-821B-CF3D3540134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178767" y="3972831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33" name="減號 132">
                                <a:extLst>
                                  <a:ext uri="{FF2B5EF4-FFF2-40B4-BE49-F238E27FC236}">
                                    <a16:creationId xmlns:a16="http://schemas.microsoft.com/office/drawing/2014/main" id="{28099FF9-66BE-4679-A8CB-9427FB89A6DC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3175993" y="3564880"/>
                                <a:ext cx="47763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34" name="減號 133">
                                <a:extLst>
                                  <a:ext uri="{FF2B5EF4-FFF2-40B4-BE49-F238E27FC236}">
                                    <a16:creationId xmlns:a16="http://schemas.microsoft.com/office/drawing/2014/main" id="{F48DEFCE-66F6-44E7-8DBD-3025ECA8B44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5123573" y="5657189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35" name="減號 134">
                                <a:extLst>
                                  <a:ext uri="{FF2B5EF4-FFF2-40B4-BE49-F238E27FC236}">
                                    <a16:creationId xmlns:a16="http://schemas.microsoft.com/office/drawing/2014/main" id="{81C76D1E-7559-4A50-8396-7047BBA88C92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4677367" y="5657189"/>
                                <a:ext cx="45719" cy="707886"/>
                              </a:xfrm>
                              <a:prstGeom prst="mathMinus">
                                <a:avLst/>
                              </a:prstGeom>
                              <a:solidFill>
                                <a:schemeClr val="accent4"/>
                              </a:solidFill>
                              <a:ln w="3810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 sz="28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27" name="文字方塊 126">
                              <a:extLst>
                                <a:ext uri="{FF2B5EF4-FFF2-40B4-BE49-F238E27FC236}">
                                  <a16:creationId xmlns:a16="http://schemas.microsoft.com/office/drawing/2014/main" id="{24B65A62-AC5F-4C91-B0DE-D7181A18F401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2590137" y="3973020"/>
                              <a:ext cx="675185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zh-TW" altLang="en-US" sz="1200" b="1" dirty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rPr>
                                <a:t>壁燈</a:t>
                              </a:r>
                              <a:r>
                                <a:rPr lang="en-US" altLang="zh-TW" sz="1200" b="1" dirty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</a:rPr>
                                <a:t>02</a:t>
                              </a:r>
                              <a:endParaRPr lang="zh-TW" altLang="en-US" sz="1200" b="1" dirty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9" name="減號 118">
                            <a:extLst>
                              <a:ext uri="{FF2B5EF4-FFF2-40B4-BE49-F238E27FC236}">
                                <a16:creationId xmlns:a16="http://schemas.microsoft.com/office/drawing/2014/main" id="{F7149D8E-4FAA-436A-864B-C9DCE2C705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175993" y="2770360"/>
                            <a:ext cx="47763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減號 119">
                            <a:extLst>
                              <a:ext uri="{FF2B5EF4-FFF2-40B4-BE49-F238E27FC236}">
                                <a16:creationId xmlns:a16="http://schemas.microsoft.com/office/drawing/2014/main" id="{76B2B990-FC15-4F50-94B3-25F9BECBBC8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037072" y="2062474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1" name="減號 120">
                            <a:extLst>
                              <a:ext uri="{FF2B5EF4-FFF2-40B4-BE49-F238E27FC236}">
                                <a16:creationId xmlns:a16="http://schemas.microsoft.com/office/drawing/2014/main" id="{3C284DE8-972C-40F7-904F-30E46610F83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547349" y="2376160"/>
                            <a:ext cx="47763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2" name="減號 121">
                            <a:extLst>
                              <a:ext uri="{FF2B5EF4-FFF2-40B4-BE49-F238E27FC236}">
                                <a16:creationId xmlns:a16="http://schemas.microsoft.com/office/drawing/2014/main" id="{8CCAA4E6-09D7-4DF6-A56F-598AF6FAFED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765455" y="4802552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3" name="減號 122">
                            <a:extLst>
                              <a:ext uri="{FF2B5EF4-FFF2-40B4-BE49-F238E27FC236}">
                                <a16:creationId xmlns:a16="http://schemas.microsoft.com/office/drawing/2014/main" id="{670423E1-096D-475E-8349-FA405FDC9B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H="1">
                            <a:off x="6403846" y="5443128"/>
                            <a:ext cx="45719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4" name="減號 123">
                            <a:extLst>
                              <a:ext uri="{FF2B5EF4-FFF2-40B4-BE49-F238E27FC236}">
                                <a16:creationId xmlns:a16="http://schemas.microsoft.com/office/drawing/2014/main" id="{E96DFFF0-9BD3-41D0-BBA8-214EDB43C1B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693300" y="5481678"/>
                            <a:ext cx="53836" cy="707886"/>
                          </a:xfrm>
                          <a:prstGeom prst="mathMinus">
                            <a:avLst/>
                          </a:prstGeom>
                          <a:solidFill>
                            <a:schemeClr val="accent4"/>
                          </a:solidFill>
                          <a:ln w="38100"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TW" alt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5" name="文字方塊 124">
                            <a:extLst>
                              <a:ext uri="{FF2B5EF4-FFF2-40B4-BE49-F238E27FC236}">
                                <a16:creationId xmlns:a16="http://schemas.microsoft.com/office/drawing/2014/main" id="{40646139-7E10-41AF-99DE-11279AE2522F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808255" y="2301134"/>
                            <a:ext cx="67518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zh-TW" altLang="en-US" sz="1200" b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壁燈</a:t>
                            </a:r>
                            <a:r>
                              <a:rPr lang="en-US" altLang="zh-TW" sz="1200" b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</a:rPr>
                              <a:t>03</a:t>
                            </a:r>
                            <a:endParaRPr lang="zh-TW" altLang="en-US" sz="1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116" name="直線接點 115">
                          <a:extLst>
                            <a:ext uri="{FF2B5EF4-FFF2-40B4-BE49-F238E27FC236}">
                              <a16:creationId xmlns:a16="http://schemas.microsoft.com/office/drawing/2014/main" id="{A96DC392-E186-4642-8E50-4876E17BE7D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869534" y="4638629"/>
                          <a:ext cx="1357091" cy="1239374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7" name="文字方塊 116">
                          <a:extLst>
                            <a:ext uri="{FF2B5EF4-FFF2-40B4-BE49-F238E27FC236}">
                              <a16:creationId xmlns:a16="http://schemas.microsoft.com/office/drawing/2014/main" id="{C4481030-F016-4827-AF6F-63677A03786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830113" y="4570965"/>
                          <a:ext cx="926173" cy="41430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zh-TW" altLang="en-US" sz="1200" b="1" dirty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天燈</a:t>
                          </a:r>
                          <a:r>
                            <a:rPr lang="en-US" altLang="zh-TW" sz="1200" b="1" dirty="0">
                              <a:latin typeface="微軟正黑體" panose="020B0604030504040204" pitchFamily="34" charset="-120"/>
                              <a:ea typeface="微軟正黑體" panose="020B0604030504040204" pitchFamily="34" charset="-120"/>
                            </a:rPr>
                            <a:t>02</a:t>
                          </a:r>
                          <a:endParaRPr lang="zh-TW" altLang="en-US" sz="12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endParaRPr>
                        </a:p>
                      </p:txBody>
                    </p:sp>
                  </p:grpSp>
                  <p:cxnSp>
                    <p:nvCxnSpPr>
                      <p:cNvPr id="105" name="直線接點 104">
                        <a:extLst>
                          <a:ext uri="{FF2B5EF4-FFF2-40B4-BE49-F238E27FC236}">
                            <a16:creationId xmlns:a16="http://schemas.microsoft.com/office/drawing/2014/main" id="{E3E5C706-094D-4EFD-A70F-66944C0A50F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689254" y="3336270"/>
                        <a:ext cx="2986387" cy="2659370"/>
                      </a:xfrm>
                      <a:prstGeom prst="line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6" name="文字方塊 105">
                        <a:extLst>
                          <a:ext uri="{FF2B5EF4-FFF2-40B4-BE49-F238E27FC236}">
                            <a16:creationId xmlns:a16="http://schemas.microsoft.com/office/drawing/2014/main" id="{D573949A-ED7D-42ED-BC34-5769A52BDD8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776609" y="3290393"/>
                        <a:ext cx="926173" cy="41430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zh-TW" altLang="en-US" sz="12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天燈</a:t>
                        </a:r>
                        <a:r>
                          <a:rPr lang="en-US" altLang="zh-TW" sz="1200" b="1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03</a:t>
                        </a:r>
                        <a:endPara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endParaRPr>
                      </a:p>
                    </p:txBody>
                  </p:sp>
                  <p:sp>
                    <p:nvSpPr>
                      <p:cNvPr id="107" name="橢圓 106">
                        <a:extLst>
                          <a:ext uri="{FF2B5EF4-FFF2-40B4-BE49-F238E27FC236}">
                            <a16:creationId xmlns:a16="http://schemas.microsoft.com/office/drawing/2014/main" id="{BC1AD752-9A4E-4F23-AD34-613BDA3A47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14423" y="3681508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08" name="橢圓 107">
                        <a:extLst>
                          <a:ext uri="{FF2B5EF4-FFF2-40B4-BE49-F238E27FC236}">
                            <a16:creationId xmlns:a16="http://schemas.microsoft.com/office/drawing/2014/main" id="{CF37C184-E059-4153-B47E-32F0151BCA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70148" y="3767620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09" name="橢圓 108">
                        <a:extLst>
                          <a:ext uri="{FF2B5EF4-FFF2-40B4-BE49-F238E27FC236}">
                            <a16:creationId xmlns:a16="http://schemas.microsoft.com/office/drawing/2014/main" id="{5ECFE958-8D6E-48AA-814E-F2A1A6DDA23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85876" y="3928262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0" name="橢圓 109">
                        <a:extLst>
                          <a:ext uri="{FF2B5EF4-FFF2-40B4-BE49-F238E27FC236}">
                            <a16:creationId xmlns:a16="http://schemas.microsoft.com/office/drawing/2014/main" id="{97FE9EE0-50A3-41F2-BA20-27B554088A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50796" y="4214223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1" name="橢圓 110">
                        <a:extLst>
                          <a:ext uri="{FF2B5EF4-FFF2-40B4-BE49-F238E27FC236}">
                            <a16:creationId xmlns:a16="http://schemas.microsoft.com/office/drawing/2014/main" id="{81CC74B1-BB3A-414E-A247-E97300A5251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36578" y="4837255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2" name="橢圓 111">
                        <a:extLst>
                          <a:ext uri="{FF2B5EF4-FFF2-40B4-BE49-F238E27FC236}">
                            <a16:creationId xmlns:a16="http://schemas.microsoft.com/office/drawing/2014/main" id="{84A62FB2-19FA-4EA7-9209-CC81BA26F4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10929" y="5275920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3" name="橢圓 112">
                        <a:extLst>
                          <a:ext uri="{FF2B5EF4-FFF2-40B4-BE49-F238E27FC236}">
                            <a16:creationId xmlns:a16="http://schemas.microsoft.com/office/drawing/2014/main" id="{053A1236-C136-448F-A3DC-B7A2F32D5BA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1720" y="5707203"/>
                        <a:ext cx="97183" cy="7583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 sz="2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4" name="文字方塊 113">
                        <a:extLst>
                          <a:ext uri="{FF2B5EF4-FFF2-40B4-BE49-F238E27FC236}">
                            <a16:creationId xmlns:a16="http://schemas.microsoft.com/office/drawing/2014/main" id="{57EA904B-F8B4-4F6F-A659-BDDABE900F7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950569" y="4324945"/>
                        <a:ext cx="675186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zh-TW" altLang="en-US" sz="12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崁燈</a:t>
                        </a:r>
                        <a:r>
                          <a:rPr lang="en-US" altLang="zh-TW" sz="12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04</a:t>
                        </a:r>
                        <a:endParaRPr lang="zh-TW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endParaRPr>
                      </a:p>
                    </p:txBody>
                  </p:sp>
                </p:grpSp>
                <p:sp>
                  <p:nvSpPr>
                    <p:cNvPr id="96" name="橢圓 95">
                      <a:extLst>
                        <a:ext uri="{FF2B5EF4-FFF2-40B4-BE49-F238E27FC236}">
                          <a16:creationId xmlns:a16="http://schemas.microsoft.com/office/drawing/2014/main" id="{51C44F0F-AF89-42B4-8C65-81AC6B3DAE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5399" y="3130928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97" name="橢圓 96">
                      <a:extLst>
                        <a:ext uri="{FF2B5EF4-FFF2-40B4-BE49-F238E27FC236}">
                          <a16:creationId xmlns:a16="http://schemas.microsoft.com/office/drawing/2014/main" id="{09DFAEC8-40C7-49DD-A89B-4062084110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7088" y="3316921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98" name="橢圓 97">
                      <a:extLst>
                        <a:ext uri="{FF2B5EF4-FFF2-40B4-BE49-F238E27FC236}">
                          <a16:creationId xmlns:a16="http://schemas.microsoft.com/office/drawing/2014/main" id="{8DD0D533-30E8-45BA-B261-228DA6CB60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45776" y="3570530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99" name="橢圓 98">
                      <a:extLst>
                        <a:ext uri="{FF2B5EF4-FFF2-40B4-BE49-F238E27FC236}">
                          <a16:creationId xmlns:a16="http://schemas.microsoft.com/office/drawing/2014/main" id="{A42B251A-1BDC-465C-8907-1A684CB69C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59537" y="3823289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0" name="橢圓 99">
                      <a:extLst>
                        <a:ext uri="{FF2B5EF4-FFF2-40B4-BE49-F238E27FC236}">
                          <a16:creationId xmlns:a16="http://schemas.microsoft.com/office/drawing/2014/main" id="{8BB92590-700E-406A-8707-A766B04093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4579" y="4507883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1" name="橢圓 100">
                      <a:extLst>
                        <a:ext uri="{FF2B5EF4-FFF2-40B4-BE49-F238E27FC236}">
                          <a16:creationId xmlns:a16="http://schemas.microsoft.com/office/drawing/2014/main" id="{C9463D08-D521-48C1-A7F0-B61D0E5872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97987" y="4970263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2" name="橢圓 101">
                      <a:extLst>
                        <a:ext uri="{FF2B5EF4-FFF2-40B4-BE49-F238E27FC236}">
                          <a16:creationId xmlns:a16="http://schemas.microsoft.com/office/drawing/2014/main" id="{013D1748-B2F4-47F1-ADBF-2E4AD6751F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65920" y="5565312"/>
                      <a:ext cx="97183" cy="7583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3810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3" name="文字方塊 102">
                      <a:extLst>
                        <a:ext uri="{FF2B5EF4-FFF2-40B4-BE49-F238E27FC236}">
                          <a16:creationId xmlns:a16="http://schemas.microsoft.com/office/drawing/2014/main" id="{7F1FE2C5-0F2F-4F02-979E-3CBE3248EB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338208" y="4049498"/>
                      <a:ext cx="67518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zh-TW" altLang="en-US" sz="12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崁燈</a:t>
                      </a:r>
                      <a:r>
                        <a:rPr lang="en-US" altLang="zh-TW" sz="12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</a:t>
                      </a:r>
                      <a:endParaRPr lang="zh-TW" altLang="en-US" sz="1200" b="1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p:txBody>
                </p:sp>
              </p:grpSp>
              <p:cxnSp>
                <p:nvCxnSpPr>
                  <p:cNvPr id="93" name="直線接點 92">
                    <a:extLst>
                      <a:ext uri="{FF2B5EF4-FFF2-40B4-BE49-F238E27FC236}">
                        <a16:creationId xmlns:a16="http://schemas.microsoft.com/office/drawing/2014/main" id="{46C8FF61-8C5F-403F-AE5A-3B83DBC72E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8895" y="2771157"/>
                    <a:ext cx="2424118" cy="2265515"/>
                  </a:xfrm>
                  <a:prstGeom prst="line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文字方塊 93">
                    <a:extLst>
                      <a:ext uri="{FF2B5EF4-FFF2-40B4-BE49-F238E27FC236}">
                        <a16:creationId xmlns:a16="http://schemas.microsoft.com/office/drawing/2014/main" id="{05860302-2BBE-4919-A463-C7A9EAC97715}"/>
                      </a:ext>
                    </a:extLst>
                  </p:cNvPr>
                  <p:cNvSpPr txBox="1"/>
                  <p:nvPr/>
                </p:nvSpPr>
                <p:spPr>
                  <a:xfrm>
                    <a:off x="3450543" y="2767530"/>
                    <a:ext cx="926173" cy="41430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天燈</a:t>
                    </a:r>
                    <a:r>
                      <a: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04</a:t>
                    </a:r>
                    <a:endParaRPr lang="zh-TW" altLang="en-US" sz="12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</p:grpSp>
            <p:cxnSp>
              <p:nvCxnSpPr>
                <p:cNvPr id="90" name="直線接點 89">
                  <a:extLst>
                    <a:ext uri="{FF2B5EF4-FFF2-40B4-BE49-F238E27FC236}">
                      <a16:creationId xmlns:a16="http://schemas.microsoft.com/office/drawing/2014/main" id="{70804CEA-6623-4B68-9351-3F6C2A03BF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63846" y="2778804"/>
                  <a:ext cx="1569642" cy="1468755"/>
                </a:xfrm>
                <a:prstGeom prst="line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1729DEFB-C1E3-42B5-8778-4D4C31F70ED8}"/>
                    </a:ext>
                  </a:extLst>
                </p:cNvPr>
                <p:cNvSpPr txBox="1"/>
                <p:nvPr/>
              </p:nvSpPr>
              <p:spPr>
                <a:xfrm>
                  <a:off x="4007191" y="2599408"/>
                  <a:ext cx="926173" cy="4143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2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天燈</a:t>
                  </a:r>
                  <a:r>
                    <a:rPr lang="en-US" altLang="zh-TW" sz="12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05</a:t>
                  </a:r>
                  <a:endParaRPr lang="zh-TW" altLang="en-US" sz="12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85" name="橢圓 84">
                <a:extLst>
                  <a:ext uri="{FF2B5EF4-FFF2-40B4-BE49-F238E27FC236}">
                    <a16:creationId xmlns:a16="http://schemas.microsoft.com/office/drawing/2014/main" id="{F0E4742D-C4FB-45CA-9F93-F3C4121208FA}"/>
                  </a:ext>
                </a:extLst>
              </p:cNvPr>
              <p:cNvSpPr/>
              <p:nvPr/>
            </p:nvSpPr>
            <p:spPr>
              <a:xfrm>
                <a:off x="4440468" y="3001555"/>
                <a:ext cx="97183" cy="7583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橢圓 85">
                <a:extLst>
                  <a:ext uri="{FF2B5EF4-FFF2-40B4-BE49-F238E27FC236}">
                    <a16:creationId xmlns:a16="http://schemas.microsoft.com/office/drawing/2014/main" id="{DC4D5A20-447C-4F25-8A12-D4342B270B7A}"/>
                  </a:ext>
                </a:extLst>
              </p:cNvPr>
              <p:cNvSpPr/>
              <p:nvPr/>
            </p:nvSpPr>
            <p:spPr>
              <a:xfrm>
                <a:off x="4807290" y="3391651"/>
                <a:ext cx="97183" cy="7583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橢圓 86">
                <a:extLst>
                  <a:ext uri="{FF2B5EF4-FFF2-40B4-BE49-F238E27FC236}">
                    <a16:creationId xmlns:a16="http://schemas.microsoft.com/office/drawing/2014/main" id="{504E4B59-80D1-482A-9273-E062D5C619FC}"/>
                  </a:ext>
                </a:extLst>
              </p:cNvPr>
              <p:cNvSpPr/>
              <p:nvPr/>
            </p:nvSpPr>
            <p:spPr>
              <a:xfrm>
                <a:off x="5301151" y="3880087"/>
                <a:ext cx="97183" cy="7583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8" name="文字方塊 87">
                <a:extLst>
                  <a:ext uri="{FF2B5EF4-FFF2-40B4-BE49-F238E27FC236}">
                    <a16:creationId xmlns:a16="http://schemas.microsoft.com/office/drawing/2014/main" id="{AB27A741-B528-4C02-834C-556EC763D859}"/>
                  </a:ext>
                </a:extLst>
              </p:cNvPr>
              <p:cNvSpPr txBox="1"/>
              <p:nvPr/>
            </p:nvSpPr>
            <p:spPr>
              <a:xfrm>
                <a:off x="4834534" y="3471235"/>
                <a:ext cx="675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b="1" dirty="0">
                    <a:solidFill>
                      <a:schemeClr val="accent2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崁燈</a:t>
                </a:r>
                <a:r>
                  <a:rPr lang="en-US" altLang="zh-TW" sz="1200" b="1" dirty="0">
                    <a:solidFill>
                      <a:schemeClr val="accent2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07</a:t>
                </a:r>
                <a:endParaRPr lang="zh-TW" altLang="en-US" sz="1200" b="1" dirty="0">
                  <a:solidFill>
                    <a:schemeClr val="accent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78" name="橢圓 77">
              <a:extLst>
                <a:ext uri="{FF2B5EF4-FFF2-40B4-BE49-F238E27FC236}">
                  <a16:creationId xmlns:a16="http://schemas.microsoft.com/office/drawing/2014/main" id="{50FB80F3-CC5D-4051-AA41-59615960467B}"/>
                </a:ext>
              </a:extLst>
            </p:cNvPr>
            <p:cNvSpPr/>
            <p:nvPr/>
          </p:nvSpPr>
          <p:spPr>
            <a:xfrm>
              <a:off x="3433887" y="2844622"/>
              <a:ext cx="97183" cy="75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9" name="橢圓 78">
              <a:extLst>
                <a:ext uri="{FF2B5EF4-FFF2-40B4-BE49-F238E27FC236}">
                  <a16:creationId xmlns:a16="http://schemas.microsoft.com/office/drawing/2014/main" id="{2D54E8C4-76A0-461B-9140-E3860CD3443B}"/>
                </a:ext>
              </a:extLst>
            </p:cNvPr>
            <p:cNvSpPr/>
            <p:nvPr/>
          </p:nvSpPr>
          <p:spPr>
            <a:xfrm>
              <a:off x="4020178" y="3155848"/>
              <a:ext cx="97183" cy="75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0" name="橢圓 79">
              <a:extLst>
                <a:ext uri="{FF2B5EF4-FFF2-40B4-BE49-F238E27FC236}">
                  <a16:creationId xmlns:a16="http://schemas.microsoft.com/office/drawing/2014/main" id="{78874CA7-4949-48C7-B04E-A449263B6D42}"/>
                </a:ext>
              </a:extLst>
            </p:cNvPr>
            <p:cNvSpPr/>
            <p:nvPr/>
          </p:nvSpPr>
          <p:spPr>
            <a:xfrm>
              <a:off x="4905486" y="3972303"/>
              <a:ext cx="97183" cy="75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1" name="橢圓 80">
              <a:extLst>
                <a:ext uri="{FF2B5EF4-FFF2-40B4-BE49-F238E27FC236}">
                  <a16:creationId xmlns:a16="http://schemas.microsoft.com/office/drawing/2014/main" id="{83866387-C88E-4CD8-AA58-7E1937A8CD6E}"/>
                </a:ext>
              </a:extLst>
            </p:cNvPr>
            <p:cNvSpPr/>
            <p:nvPr/>
          </p:nvSpPr>
          <p:spPr>
            <a:xfrm>
              <a:off x="5229291" y="4427543"/>
              <a:ext cx="97183" cy="75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2" name="橢圓 81">
              <a:extLst>
                <a:ext uri="{FF2B5EF4-FFF2-40B4-BE49-F238E27FC236}">
                  <a16:creationId xmlns:a16="http://schemas.microsoft.com/office/drawing/2014/main" id="{9AC01952-80B5-4F61-A878-4848EF2FFC07}"/>
                </a:ext>
              </a:extLst>
            </p:cNvPr>
            <p:cNvSpPr/>
            <p:nvPr/>
          </p:nvSpPr>
          <p:spPr>
            <a:xfrm>
              <a:off x="5453720" y="4802389"/>
              <a:ext cx="80734" cy="7536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id="{325D3495-8506-427E-9F98-232C7FD9181B}"/>
                </a:ext>
              </a:extLst>
            </p:cNvPr>
            <p:cNvSpPr txBox="1"/>
            <p:nvPr/>
          </p:nvSpPr>
          <p:spPr>
            <a:xfrm>
              <a:off x="4044137" y="3399030"/>
              <a:ext cx="675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b="1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崁燈</a:t>
              </a:r>
              <a:r>
                <a:rPr lang="en-US" altLang="zh-TW" sz="1200" b="1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06</a:t>
              </a:r>
              <a:endParaRPr lang="zh-TW" altLang="en-US" sz="1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45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>
            <a:grpSpLocks noChangeAspect="1"/>
          </p:cNvGrpSpPr>
          <p:nvPr/>
        </p:nvGrpSpPr>
        <p:grpSpPr>
          <a:xfrm>
            <a:off x="802640" y="1407573"/>
            <a:ext cx="10622060" cy="4271582"/>
            <a:chOff x="-345264" y="1750379"/>
            <a:chExt cx="13350223" cy="5368693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422F36BA-8358-4AFC-81C7-3F6D5B198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48983" y="2529072"/>
              <a:ext cx="6120000" cy="4590000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4F67111-D204-415C-A4A7-4ABE96FCD7F5}"/>
                </a:ext>
              </a:extLst>
            </p:cNvPr>
            <p:cNvSpPr/>
            <p:nvPr/>
          </p:nvSpPr>
          <p:spPr>
            <a:xfrm>
              <a:off x="3416166" y="3196211"/>
              <a:ext cx="1143000" cy="29664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5F44E130-6D03-43EE-A220-60743B306DA3}"/>
                </a:ext>
              </a:extLst>
            </p:cNvPr>
            <p:cNvCxnSpPr>
              <a:stCxn id="6" idx="1"/>
            </p:cNvCxnSpPr>
            <p:nvPr/>
          </p:nvCxnSpPr>
          <p:spPr>
            <a:xfrm flipH="1">
              <a:off x="2549612" y="4679453"/>
              <a:ext cx="86655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104278A2-37E8-4C7A-B4F4-0BEC6B6B48D4}"/>
                </a:ext>
              </a:extLst>
            </p:cNvPr>
            <p:cNvSpPr txBox="1"/>
            <p:nvPr/>
          </p:nvSpPr>
          <p:spPr>
            <a:xfrm>
              <a:off x="-345264" y="4371109"/>
              <a:ext cx="2965760" cy="638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選擇欲控制的投影機</a:t>
              </a:r>
            </a:p>
          </p:txBody>
        </p: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CBD9AB07-CAE8-46B1-8447-4F19C3DD7F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20402" y="2239281"/>
              <a:ext cx="1" cy="10632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AEB3FBC7-3CA6-4749-BE05-093A615E416B}"/>
                </a:ext>
              </a:extLst>
            </p:cNvPr>
            <p:cNvSpPr txBox="1"/>
            <p:nvPr/>
          </p:nvSpPr>
          <p:spPr>
            <a:xfrm>
              <a:off x="4341197" y="1750379"/>
              <a:ext cx="5982225" cy="638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控制選取之投影機的開關機及布幕升降</a:t>
              </a: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AE18466C-BF70-476D-993F-0DEB16DE33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69436" y="3412406"/>
              <a:ext cx="182525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2C9003A9-5C77-48E2-BE68-E1970764D729}"/>
                </a:ext>
              </a:extLst>
            </p:cNvPr>
            <p:cNvSpPr txBox="1"/>
            <p:nvPr/>
          </p:nvSpPr>
          <p:spPr>
            <a:xfrm>
              <a:off x="9781117" y="2976197"/>
              <a:ext cx="3223842" cy="116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選擇或切換欲投影出來的訊號來源</a:t>
              </a:r>
              <a:endPara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投影機控制</a:t>
            </a:r>
          </a:p>
        </p:txBody>
      </p:sp>
    </p:spTree>
    <p:extLst>
      <p:ext uri="{BB962C8B-B14F-4D97-AF65-F5344CB8AC3E}">
        <p14:creationId xmlns:p14="http://schemas.microsoft.com/office/powerpoint/2010/main" val="197364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8E69F731-4DD9-4FDB-A8E7-DF71144AEDB0}"/>
              </a:ext>
            </a:extLst>
          </p:cNvPr>
          <p:cNvSpPr txBox="1"/>
          <p:nvPr/>
        </p:nvSpPr>
        <p:spPr>
          <a:xfrm>
            <a:off x="1499354" y="5074832"/>
            <a:ext cx="9193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監看各個輸出畫面，以協助切換。僅切換控制室電腦螢幕，不會投影至投影幕。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常用的有「講桌電腦」、「錄播主機」以及「控制室電腦」</a:t>
            </a:r>
          </a:p>
        </p:txBody>
      </p:sp>
      <p:grpSp>
        <p:nvGrpSpPr>
          <p:cNvPr id="6" name="群組 5"/>
          <p:cNvGrpSpPr>
            <a:grpSpLocks noChangeAspect="1"/>
          </p:cNvGrpSpPr>
          <p:nvPr/>
        </p:nvGrpSpPr>
        <p:grpSpPr>
          <a:xfrm>
            <a:off x="3697000" y="1505025"/>
            <a:ext cx="4377589" cy="3283191"/>
            <a:chOff x="2857298" y="431174"/>
            <a:chExt cx="6120000" cy="458999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9ADFB92B-7614-4823-918C-63345041F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7298" y="431174"/>
              <a:ext cx="6120000" cy="4589999"/>
            </a:xfrm>
            <a:prstGeom prst="rect">
              <a:avLst/>
            </a:prstGeom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6D3ACF36-094F-4D20-8530-0E2887961140}"/>
                </a:ext>
              </a:extLst>
            </p:cNvPr>
            <p:cNvSpPr/>
            <p:nvPr/>
          </p:nvSpPr>
          <p:spPr>
            <a:xfrm>
              <a:off x="5935025" y="1443870"/>
              <a:ext cx="1382226" cy="26209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59532" y="420414"/>
            <a:ext cx="4140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控制室監看螢幕</a:t>
            </a:r>
            <a:r>
              <a:rPr lang="en-US" altLang="zh-TW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控制室電腦</a:t>
            </a:r>
            <a:r>
              <a:rPr lang="en-US" altLang="zh-TW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endParaRPr lang="zh-TW" alt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47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版面配置區 4" descr="IMG_0003.PNG"/>
          <p:cNvPicPr>
            <a:picLocks noGrp="1" noChangeAspect="1"/>
          </p:cNvPicPr>
          <p:nvPr>
            <p:ph type="pic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95763" y="528060"/>
            <a:ext cx="5599112" cy="3744913"/>
          </a:xfrm>
          <a:noFill/>
        </p:spPr>
      </p:pic>
      <p:sp>
        <p:nvSpPr>
          <p:cNvPr id="4" name="文字版面配置區 3"/>
          <p:cNvSpPr>
            <a:spLocks noGrp="1"/>
          </p:cNvSpPr>
          <p:nvPr>
            <p:ph type="body" sz="half" idx="4294967295"/>
          </p:nvPr>
        </p:nvSpPr>
        <p:spPr>
          <a:xfrm>
            <a:off x="638207" y="4473575"/>
            <a:ext cx="11438179" cy="2384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桌上會議麥克風用攝影機，可透過啟動或停止「會議追蹤」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反藍為開啟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，在有人使用麥克風時自動抓取特寫</a:t>
            </a:r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演講者追蹤攝影機，拍攝舞台畫面。如需，可啟動「人臉追蹤」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反藍為開啟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，攝影機跟隨目標移動，此時會看見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</a:p>
          <a:p>
            <a:pPr marL="219075" indent="0">
              <a:buNone/>
            </a:pP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a.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點選確認開始即啟動自動追蹤         </a:t>
            </a: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b.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當目標為兩人以上，可使用「往右一位」選擇追蹤目標</a:t>
            </a:r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219075" indent="0">
              <a:buNone/>
            </a:pP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*走到部分區域，礙於機器限制，可能無法確實追蹤</a:t>
            </a:r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3.</a:t>
            </a:r>
            <a:r>
              <a:rPr lang="zh-TW" altLang="en-US" sz="17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選擇無人發言時的訊號源</a:t>
            </a:r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7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*下方攝影機均做好設定，請勿單獨操控上下左右及焦距</a:t>
            </a:r>
            <a:endParaRPr lang="en-US" altLang="zh-TW" sz="17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447675"/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7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sz="17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攝影機控制</a:t>
            </a:r>
          </a:p>
        </p:txBody>
      </p:sp>
      <p:sp>
        <p:nvSpPr>
          <p:cNvPr id="30" name="矩形 29"/>
          <p:cNvSpPr/>
          <p:nvPr/>
        </p:nvSpPr>
        <p:spPr>
          <a:xfrm>
            <a:off x="8166538" y="798786"/>
            <a:ext cx="893379" cy="767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96899" y="882079"/>
            <a:ext cx="1771763" cy="6944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499943" y="1182413"/>
            <a:ext cx="1439917" cy="24856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橢圓形圖說文字 42"/>
          <p:cNvSpPr/>
          <p:nvPr/>
        </p:nvSpPr>
        <p:spPr>
          <a:xfrm>
            <a:off x="9246971" y="324069"/>
            <a:ext cx="693683" cy="654353"/>
          </a:xfrm>
          <a:prstGeom prst="wedgeEllipse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5" name="橢圓形圖說文字 44"/>
          <p:cNvSpPr/>
          <p:nvPr/>
        </p:nvSpPr>
        <p:spPr>
          <a:xfrm>
            <a:off x="5125354" y="1930571"/>
            <a:ext cx="693683" cy="654353"/>
          </a:xfrm>
          <a:prstGeom prst="wedgeEllipseCallout">
            <a:avLst>
              <a:gd name="adj1" fmla="val -2651"/>
              <a:gd name="adj2" fmla="val -9330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2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6" name="橢圓形圖說文字 45"/>
          <p:cNvSpPr/>
          <p:nvPr/>
        </p:nvSpPr>
        <p:spPr>
          <a:xfrm>
            <a:off x="2413233" y="2425261"/>
            <a:ext cx="693683" cy="654353"/>
          </a:xfrm>
          <a:prstGeom prst="wedgeEllipseCallout">
            <a:avLst>
              <a:gd name="adj1" fmla="val 79167"/>
              <a:gd name="adj2" fmla="val -335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3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2679347" y="5132149"/>
            <a:ext cx="7538721" cy="1224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針對各輸入音源進行音量大小靜音及回復預設值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建議場勘和彩排時，進行音量測試並記錄正式活動時的音量設定。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無線五、六為領夾式麥克風，置於盒內</a:t>
            </a:r>
          </a:p>
          <a:p>
            <a:pPr marL="0" indent="0">
              <a:buNone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音量控制</a:t>
            </a:r>
          </a:p>
        </p:txBody>
      </p:sp>
      <p:grpSp>
        <p:nvGrpSpPr>
          <p:cNvPr id="34" name="群組 33"/>
          <p:cNvGrpSpPr/>
          <p:nvPr/>
        </p:nvGrpSpPr>
        <p:grpSpPr>
          <a:xfrm>
            <a:off x="1046528" y="1380592"/>
            <a:ext cx="10098944" cy="3447807"/>
            <a:chOff x="1956860" y="1380592"/>
            <a:chExt cx="10098944" cy="3447807"/>
          </a:xfrm>
        </p:grpSpPr>
        <p:grpSp>
          <p:nvGrpSpPr>
            <p:cNvPr id="8" name="群組 7"/>
            <p:cNvGrpSpPr>
              <a:grpSpLocks noChangeAspect="1"/>
            </p:cNvGrpSpPr>
            <p:nvPr/>
          </p:nvGrpSpPr>
          <p:grpSpPr>
            <a:xfrm>
              <a:off x="1956860" y="1380592"/>
              <a:ext cx="7928338" cy="3447807"/>
              <a:chOff x="8942586" y="617625"/>
              <a:chExt cx="10554844" cy="4590000"/>
            </a:xfrm>
          </p:grpSpPr>
          <p:grpSp>
            <p:nvGrpSpPr>
              <p:cNvPr id="3" name="群組 2"/>
              <p:cNvGrpSpPr/>
              <p:nvPr/>
            </p:nvGrpSpPr>
            <p:grpSpPr>
              <a:xfrm>
                <a:off x="8942586" y="617625"/>
                <a:ext cx="6569976" cy="4590000"/>
                <a:chOff x="8942586" y="617625"/>
                <a:chExt cx="6569976" cy="4590000"/>
              </a:xfrm>
            </p:grpSpPr>
            <p:pic>
              <p:nvPicPr>
                <p:cNvPr id="4" name="圖片 3">
                  <a:extLst>
                    <a:ext uri="{FF2B5EF4-FFF2-40B4-BE49-F238E27FC236}">
                      <a16:creationId xmlns:a16="http://schemas.microsoft.com/office/drawing/2014/main" id="{C13AB920-C7A4-48C3-AB0A-897F849333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42586" y="617625"/>
                  <a:ext cx="6120000" cy="4590000"/>
                </a:xfrm>
                <a:prstGeom prst="rect">
                  <a:avLst/>
                </a:prstGeom>
              </p:spPr>
            </p:pic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FCD806ED-3BAC-4DCF-ACB8-38747EFCC3E5}"/>
                    </a:ext>
                  </a:extLst>
                </p:cNvPr>
                <p:cNvSpPr/>
                <p:nvPr/>
              </p:nvSpPr>
              <p:spPr>
                <a:xfrm>
                  <a:off x="8946335" y="2939849"/>
                  <a:ext cx="791721" cy="21265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" name="直線接點 5">
                  <a:extLst>
                    <a:ext uri="{FF2B5EF4-FFF2-40B4-BE49-F238E27FC236}">
                      <a16:creationId xmlns:a16="http://schemas.microsoft.com/office/drawing/2014/main" id="{8F2946B5-7E3A-4D1C-8FB9-4E8B219B4E4B}"/>
                    </a:ext>
                  </a:extLst>
                </p:cNvPr>
                <p:cNvCxnSpPr>
                  <a:cxnSpLocks/>
                  <a:stCxn id="7" idx="1"/>
                </p:cNvCxnSpPr>
                <p:nvPr/>
              </p:nvCxnSpPr>
              <p:spPr>
                <a:xfrm flipH="1" flipV="1">
                  <a:off x="9738056" y="3152503"/>
                  <a:ext cx="5774506" cy="136561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7526FFE7-2B90-43B9-9526-91C746FAD077}"/>
                  </a:ext>
                </a:extLst>
              </p:cNvPr>
              <p:cNvSpPr txBox="1"/>
              <p:nvPr/>
            </p:nvSpPr>
            <p:spPr>
              <a:xfrm>
                <a:off x="15512562" y="4087891"/>
                <a:ext cx="3984868" cy="860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會議麥克風為觀眾桌上的麥克風，只能統一調整音量</a:t>
                </a:r>
              </a:p>
            </p:txBody>
          </p:sp>
        </p:grpSp>
        <p:pic>
          <p:nvPicPr>
            <p:cNvPr id="15" name="圖片 14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7327804" y="843299"/>
              <a:ext cx="2352970" cy="3427557"/>
            </a:xfrm>
            <a:prstGeom prst="rect">
              <a:avLst/>
            </a:prstGeom>
          </p:spPr>
        </p:pic>
        <p:sp>
          <p:nvSpPr>
            <p:cNvPr id="30" name="矩形 29"/>
            <p:cNvSpPr/>
            <p:nvPr/>
          </p:nvSpPr>
          <p:spPr>
            <a:xfrm>
              <a:off x="7714593" y="2238703"/>
              <a:ext cx="2170605" cy="129277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直線接點 31"/>
            <p:cNvCxnSpPr/>
            <p:nvPr/>
          </p:nvCxnSpPr>
          <p:spPr>
            <a:xfrm flipV="1">
              <a:off x="9885198" y="2911366"/>
              <a:ext cx="667188" cy="10510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7526FFE7-2B90-43B9-9526-91C746FAD077}"/>
                </a:ext>
              </a:extLst>
            </p:cNvPr>
            <p:cNvSpPr txBox="1"/>
            <p:nvPr/>
          </p:nvSpPr>
          <p:spPr>
            <a:xfrm>
              <a:off x="10454642" y="2638349"/>
              <a:ext cx="160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領夾式麥克風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2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圖片版面配置區 4" descr="IMG_0006.PNG"/>
          <p:cNvPicPr>
            <a:picLocks noGrp="1" noChangeAspect="1"/>
          </p:cNvPicPr>
          <p:nvPr>
            <p:ph type="pic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1535" y="1276858"/>
            <a:ext cx="4887913" cy="36322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4294967295"/>
          </p:nvPr>
        </p:nvSpPr>
        <p:spPr>
          <a:xfrm>
            <a:off x="2885308" y="5295900"/>
            <a:ext cx="8045450" cy="1060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如需使用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DVD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，請將光碟放入機櫃內之機器，</a:t>
            </a:r>
          </a:p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並由此頁面進行開關機、目錄選擇以及播放停止等功能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2623D50-C15B-45A2-B019-AE710AA547F3}"/>
              </a:ext>
            </a:extLst>
          </p:cNvPr>
          <p:cNvSpPr txBox="1"/>
          <p:nvPr/>
        </p:nvSpPr>
        <p:spPr>
          <a:xfrm>
            <a:off x="7793233" y="3980604"/>
            <a:ext cx="239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DVD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播放器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3350" y="2358799"/>
            <a:ext cx="3877408" cy="146831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DVD</a:t>
            </a:r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控制</a:t>
            </a:r>
          </a:p>
        </p:txBody>
      </p:sp>
    </p:spTree>
    <p:extLst>
      <p:ext uri="{BB962C8B-B14F-4D97-AF65-F5344CB8AC3E}">
        <p14:creationId xmlns:p14="http://schemas.microsoft.com/office/powerpoint/2010/main" val="199289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版面配置區 4" descr="IMG_0009.PNG"/>
          <p:cNvPicPr>
            <a:picLocks noGrp="1" noChangeAspect="1"/>
          </p:cNvPicPr>
          <p:nvPr>
            <p:ph type="pic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5463" y="1320804"/>
            <a:ext cx="5232400" cy="358775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4294967295"/>
          </p:nvPr>
        </p:nvSpPr>
        <p:spPr>
          <a:xfrm>
            <a:off x="-474344" y="5144677"/>
            <a:ext cx="7212013" cy="396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結束使用時按系統關機，所有設備自動關機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設備關閉</a:t>
            </a:r>
          </a:p>
        </p:txBody>
      </p:sp>
      <p:pic>
        <p:nvPicPr>
          <p:cNvPr id="12" name="圖片版面配置區 4" descr="IMG_0008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41159" y="1271300"/>
            <a:ext cx="5517895" cy="3636600"/>
          </a:xfrm>
          <a:prstGeom prst="rect">
            <a:avLst/>
          </a:prstGeom>
        </p:spPr>
      </p:pic>
      <p:sp>
        <p:nvSpPr>
          <p:cNvPr id="13" name="文字版面配置區 3"/>
          <p:cNvSpPr txBox="1">
            <a:spLocks/>
          </p:cNvSpPr>
          <p:nvPr/>
        </p:nvSpPr>
        <p:spPr>
          <a:xfrm>
            <a:off x="5691966" y="5144955"/>
            <a:ext cx="6216279" cy="396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現場設備關閉人員要離開時，請關閉現場所有燈光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267F51D-6678-460E-AEFD-3BD9020E0CB5}"/>
              </a:ext>
            </a:extLst>
          </p:cNvPr>
          <p:cNvSpPr/>
          <p:nvPr/>
        </p:nvSpPr>
        <p:spPr>
          <a:xfrm>
            <a:off x="10686966" y="1320804"/>
            <a:ext cx="872088" cy="5535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67F51D-6678-460E-AEFD-3BD9020E0CB5}"/>
              </a:ext>
            </a:extLst>
          </p:cNvPr>
          <p:cNvSpPr/>
          <p:nvPr/>
        </p:nvSpPr>
        <p:spPr>
          <a:xfrm>
            <a:off x="5013434" y="4329880"/>
            <a:ext cx="678532" cy="6730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-1579208" y="-2510850"/>
            <a:ext cx="8405015" cy="8405015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6825808" y="1541625"/>
            <a:ext cx="5228374" cy="5228374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18D0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400267" y="526623"/>
              <a:ext cx="5549466" cy="5296755"/>
            </a:xfrm>
            <a:custGeom>
              <a:avLst/>
              <a:gdLst/>
              <a:ahLst/>
              <a:cxnLst/>
              <a:rect l="l" t="t" r="r" b="b"/>
              <a:pathLst>
                <a:path w="5549466" h="5296755">
                  <a:moveTo>
                    <a:pt x="2774733" y="4237"/>
                  </a:moveTo>
                  <a:cubicBezTo>
                    <a:pt x="1827256" y="0"/>
                    <a:pt x="949932" y="503041"/>
                    <a:pt x="474966" y="1322882"/>
                  </a:cubicBezTo>
                  <a:cubicBezTo>
                    <a:pt x="0" y="2142722"/>
                    <a:pt x="0" y="3154032"/>
                    <a:pt x="474966" y="3973872"/>
                  </a:cubicBezTo>
                  <a:cubicBezTo>
                    <a:pt x="949932" y="4793713"/>
                    <a:pt x="1827256" y="5296754"/>
                    <a:pt x="2774733" y="5292517"/>
                  </a:cubicBezTo>
                  <a:cubicBezTo>
                    <a:pt x="3722210" y="5296754"/>
                    <a:pt x="4599534" y="4793713"/>
                    <a:pt x="5074500" y="3973872"/>
                  </a:cubicBezTo>
                  <a:cubicBezTo>
                    <a:pt x="5549466" y="3154032"/>
                    <a:pt x="5549466" y="2142722"/>
                    <a:pt x="5074500" y="1322882"/>
                  </a:cubicBezTo>
                  <a:cubicBezTo>
                    <a:pt x="4599534" y="503041"/>
                    <a:pt x="3722210" y="0"/>
                    <a:pt x="2774733" y="4237"/>
                  </a:cubicBez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" name="Freeform 11"/>
          <p:cNvSpPr/>
          <p:nvPr/>
        </p:nvSpPr>
        <p:spPr>
          <a:xfrm>
            <a:off x="10435138" y="-894941"/>
            <a:ext cx="2880622" cy="1580741"/>
          </a:xfrm>
          <a:custGeom>
            <a:avLst/>
            <a:gdLst/>
            <a:ahLst/>
            <a:cxnLst/>
            <a:rect l="l" t="t" r="r" b="b"/>
            <a:pathLst>
              <a:path w="4320933" h="2371112">
                <a:moveTo>
                  <a:pt x="0" y="0"/>
                </a:moveTo>
                <a:lnTo>
                  <a:pt x="4320933" y="0"/>
                </a:lnTo>
                <a:lnTo>
                  <a:pt x="4320933" y="2371112"/>
                </a:lnTo>
                <a:lnTo>
                  <a:pt x="0" y="237111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2" name="Freeform 12"/>
          <p:cNvSpPr/>
          <p:nvPr/>
        </p:nvSpPr>
        <p:spPr>
          <a:xfrm>
            <a:off x="-906979" y="6220748"/>
            <a:ext cx="2616334" cy="1435713"/>
          </a:xfrm>
          <a:custGeom>
            <a:avLst/>
            <a:gdLst/>
            <a:ahLst/>
            <a:cxnLst/>
            <a:rect l="l" t="t" r="r" b="b"/>
            <a:pathLst>
              <a:path w="3924501" h="2153570">
                <a:moveTo>
                  <a:pt x="0" y="0"/>
                </a:moveTo>
                <a:lnTo>
                  <a:pt x="3924501" y="0"/>
                </a:lnTo>
                <a:lnTo>
                  <a:pt x="3924501" y="2153570"/>
                </a:lnTo>
                <a:lnTo>
                  <a:pt x="0" y="21535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3" name="TextBox 13"/>
          <p:cNvSpPr txBox="1"/>
          <p:nvPr/>
        </p:nvSpPr>
        <p:spPr>
          <a:xfrm>
            <a:off x="1236514" y="2906282"/>
            <a:ext cx="5604325" cy="9598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65"/>
              </a:lnSpc>
            </a:pPr>
            <a:r>
              <a:rPr lang="zh-TW" altLang="en-US" sz="6554" dirty="0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其他事項</a:t>
            </a:r>
            <a:endParaRPr lang="en-US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4" name="Picture 2" descr="https://www.nccu.edu.tw/var/file/0/1000/pictures/618/part_15693_1627847_44631.jpg">
            <a:extLst>
              <a:ext uri="{FF2B5EF4-FFF2-40B4-BE49-F238E27FC236}">
                <a16:creationId xmlns:a16="http://schemas.microsoft.com/office/drawing/2014/main" id="{47B9BBE0-FAD3-4A71-8A84-F4C680B867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7861" y="1793679"/>
            <a:ext cx="4724265" cy="47242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1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966C2B9A-99D0-4B07-BDBF-A4909BFFCF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8979" y="1314375"/>
            <a:ext cx="3582121" cy="4497261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947800F9-E86D-45F0-B9EC-40EBDF2054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1033" y="1314375"/>
            <a:ext cx="3597809" cy="4497261"/>
          </a:xfrm>
          <a:prstGeom prst="rect">
            <a:avLst/>
          </a:prstGeom>
        </p:spPr>
      </p:pic>
      <p:sp>
        <p:nvSpPr>
          <p:cNvPr id="5" name="文字版面配置區 3">
            <a:extLst>
              <a:ext uri="{FF2B5EF4-FFF2-40B4-BE49-F238E27FC236}">
                <a16:creationId xmlns:a16="http://schemas.microsoft.com/office/drawing/2014/main" id="{C146AFBA-3D03-4AFA-A447-B30018C6BCED}"/>
              </a:ext>
            </a:extLst>
          </p:cNvPr>
          <p:cNvSpPr txBox="1">
            <a:spLocks/>
          </p:cNvSpPr>
          <p:nvPr/>
        </p:nvSpPr>
        <p:spPr>
          <a:xfrm>
            <a:off x="1621033" y="922279"/>
            <a:ext cx="8941720" cy="450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若想在講桌外接電腦，</a:t>
            </a:r>
            <a:r>
              <a:rPr lang="zh-TW" altLang="en-US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需自備</a:t>
            </a:r>
            <a:r>
              <a:rPr lang="en-US" altLang="zh-TW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HDMI</a:t>
            </a:r>
            <a:r>
              <a:rPr lang="zh-TW" altLang="en-US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線或</a:t>
            </a:r>
            <a:r>
              <a:rPr lang="en-US" altLang="zh-TW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VGA</a:t>
            </a:r>
            <a:r>
              <a:rPr lang="zh-TW" altLang="en-US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線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，平板選擇投影「講桌電腦」</a:t>
            </a:r>
          </a:p>
        </p:txBody>
      </p:sp>
      <p:sp>
        <p:nvSpPr>
          <p:cNvPr id="6" name="文字版面配置區 3">
            <a:extLst>
              <a:ext uri="{FF2B5EF4-FFF2-40B4-BE49-F238E27FC236}">
                <a16:creationId xmlns:a16="http://schemas.microsoft.com/office/drawing/2014/main" id="{84DF924D-444D-49B7-9626-6EDAAFA0610E}"/>
              </a:ext>
            </a:extLst>
          </p:cNvPr>
          <p:cNvSpPr txBox="1">
            <a:spLocks/>
          </p:cNvSpPr>
          <p:nvPr/>
        </p:nvSpPr>
        <p:spPr>
          <a:xfrm>
            <a:off x="1051034" y="6126364"/>
            <a:ext cx="4628407" cy="53859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1.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打開講桌電源，並接上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HDMI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VGA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線</a:t>
            </a:r>
          </a:p>
        </p:txBody>
      </p:sp>
      <p:sp>
        <p:nvSpPr>
          <p:cNvPr id="7" name="文字版面配置區 3">
            <a:extLst>
              <a:ext uri="{FF2B5EF4-FFF2-40B4-BE49-F238E27FC236}">
                <a16:creationId xmlns:a16="http://schemas.microsoft.com/office/drawing/2014/main" id="{6C4788F9-ACBB-42A2-8954-F08095F978DC}"/>
              </a:ext>
            </a:extLst>
          </p:cNvPr>
          <p:cNvSpPr txBox="1">
            <a:spLocks/>
          </p:cNvSpPr>
          <p:nvPr/>
        </p:nvSpPr>
        <p:spPr>
          <a:xfrm>
            <a:off x="5854262" y="6126364"/>
            <a:ext cx="5633545" cy="53859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2.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講桌右上角的訊號源切換至「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HDMI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」或「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VGA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」</a:t>
            </a:r>
          </a:p>
          <a:p>
            <a:pPr marL="0" indent="0">
              <a:buNone/>
            </a:pPr>
            <a:endParaRPr lang="zh-TW" altLang="en-US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2A90B85-5B1B-45DC-9447-0D80EAADA738}"/>
              </a:ext>
            </a:extLst>
          </p:cNvPr>
          <p:cNvSpPr/>
          <p:nvPr/>
        </p:nvSpPr>
        <p:spPr>
          <a:xfrm>
            <a:off x="2125861" y="3994534"/>
            <a:ext cx="875898" cy="981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7DB5779-F262-43CD-9F37-EE8E2C846743}"/>
              </a:ext>
            </a:extLst>
          </p:cNvPr>
          <p:cNvSpPr/>
          <p:nvPr/>
        </p:nvSpPr>
        <p:spPr>
          <a:xfrm>
            <a:off x="3272589" y="2408851"/>
            <a:ext cx="235839" cy="6352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BA448E5E-0E82-4C72-B221-63F800557ED8}"/>
              </a:ext>
            </a:extLst>
          </p:cNvPr>
          <p:cNvCxnSpPr/>
          <p:nvPr/>
        </p:nvCxnSpPr>
        <p:spPr>
          <a:xfrm flipH="1">
            <a:off x="1227013" y="4485422"/>
            <a:ext cx="898848" cy="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C6E29153-2A61-4A4D-85B6-6E26128F1FA7}"/>
              </a:ext>
            </a:extLst>
          </p:cNvPr>
          <p:cNvCxnSpPr/>
          <p:nvPr/>
        </p:nvCxnSpPr>
        <p:spPr>
          <a:xfrm flipH="1">
            <a:off x="1497843" y="2755422"/>
            <a:ext cx="1774746" cy="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版面配置區 3">
            <a:extLst>
              <a:ext uri="{FF2B5EF4-FFF2-40B4-BE49-F238E27FC236}">
                <a16:creationId xmlns:a16="http://schemas.microsoft.com/office/drawing/2014/main" id="{7D7529D1-70F2-4E58-8047-6D06B353C570}"/>
              </a:ext>
            </a:extLst>
          </p:cNvPr>
          <p:cNvSpPr txBox="1">
            <a:spLocks/>
          </p:cNvSpPr>
          <p:nvPr/>
        </p:nvSpPr>
        <p:spPr>
          <a:xfrm>
            <a:off x="120896" y="4341769"/>
            <a:ext cx="4181598" cy="5385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講桌電源</a:t>
            </a:r>
          </a:p>
        </p:txBody>
      </p:sp>
      <p:sp>
        <p:nvSpPr>
          <p:cNvPr id="15" name="文字版面配置區 3">
            <a:extLst>
              <a:ext uri="{FF2B5EF4-FFF2-40B4-BE49-F238E27FC236}">
                <a16:creationId xmlns:a16="http://schemas.microsoft.com/office/drawing/2014/main" id="{2F145C6B-E8BA-489B-9861-5AA4432C343A}"/>
              </a:ext>
            </a:extLst>
          </p:cNvPr>
          <p:cNvSpPr txBox="1">
            <a:spLocks/>
          </p:cNvSpPr>
          <p:nvPr/>
        </p:nvSpPr>
        <p:spPr>
          <a:xfrm>
            <a:off x="305892" y="2600907"/>
            <a:ext cx="4181598" cy="5385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HDMI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孔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7DB5779-F262-43CD-9F37-EE8E2C846743}"/>
              </a:ext>
            </a:extLst>
          </p:cNvPr>
          <p:cNvSpPr/>
          <p:nvPr/>
        </p:nvSpPr>
        <p:spPr>
          <a:xfrm>
            <a:off x="3596610" y="2419970"/>
            <a:ext cx="170193" cy="6352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C6E29153-2A61-4A4D-85B6-6E26128F1FA7}"/>
              </a:ext>
            </a:extLst>
          </p:cNvPr>
          <p:cNvCxnSpPr>
            <a:stCxn id="16" idx="3"/>
          </p:cNvCxnSpPr>
          <p:nvPr/>
        </p:nvCxnSpPr>
        <p:spPr>
          <a:xfrm>
            <a:off x="3766803" y="2737604"/>
            <a:ext cx="1598834" cy="17818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版面配置區 3">
            <a:extLst>
              <a:ext uri="{FF2B5EF4-FFF2-40B4-BE49-F238E27FC236}">
                <a16:creationId xmlns:a16="http://schemas.microsoft.com/office/drawing/2014/main" id="{2F145C6B-E8BA-489B-9861-5AA4432C343A}"/>
              </a:ext>
            </a:extLst>
          </p:cNvPr>
          <p:cNvSpPr txBox="1">
            <a:spLocks/>
          </p:cNvSpPr>
          <p:nvPr/>
        </p:nvSpPr>
        <p:spPr>
          <a:xfrm>
            <a:off x="5356510" y="2627705"/>
            <a:ext cx="1371596" cy="5385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VGA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孔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外接電腦使用方式</a:t>
            </a:r>
          </a:p>
        </p:txBody>
      </p:sp>
    </p:spTree>
    <p:extLst>
      <p:ext uri="{BB962C8B-B14F-4D97-AF65-F5344CB8AC3E}">
        <p14:creationId xmlns:p14="http://schemas.microsoft.com/office/powerpoint/2010/main" val="1055550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3">
            <a:extLst>
              <a:ext uri="{FF2B5EF4-FFF2-40B4-BE49-F238E27FC236}">
                <a16:creationId xmlns:a16="http://schemas.microsoft.com/office/drawing/2014/main" id="{84DF924D-444D-49B7-9626-6EDAAFA0610E}"/>
              </a:ext>
            </a:extLst>
          </p:cNvPr>
          <p:cNvSpPr txBox="1">
            <a:spLocks/>
          </p:cNvSpPr>
          <p:nvPr/>
        </p:nvSpPr>
        <p:spPr>
          <a:xfrm>
            <a:off x="3341187" y="5720376"/>
            <a:ext cx="5509626" cy="5385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若需錄製會議畫面，請</a:t>
            </a:r>
            <a:r>
              <a:rPr lang="zh-TW" altLang="en-US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自備</a:t>
            </a:r>
            <a:r>
              <a:rPr lang="en-US" altLang="zh-TW" sz="20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USB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並插入錄播機。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2140586" y="1176956"/>
            <a:ext cx="7910829" cy="4248543"/>
            <a:chOff x="2554948" y="1176956"/>
            <a:chExt cx="7910829" cy="4248543"/>
          </a:xfrm>
        </p:grpSpPr>
        <p:sp>
          <p:nvSpPr>
            <p:cNvPr id="2" name="Freeform 7">
              <a:extLst>
                <a:ext uri="{FF2B5EF4-FFF2-40B4-BE49-F238E27FC236}">
                  <a16:creationId xmlns:a16="http://schemas.microsoft.com/office/drawing/2014/main" id="{39107612-364A-42CD-BB2A-8EE0C9A3A494}"/>
                </a:ext>
              </a:extLst>
            </p:cNvPr>
            <p:cNvSpPr/>
            <p:nvPr/>
          </p:nvSpPr>
          <p:spPr>
            <a:xfrm>
              <a:off x="2554948" y="1176956"/>
              <a:ext cx="3187720" cy="4248543"/>
            </a:xfrm>
            <a:custGeom>
              <a:avLst/>
              <a:gdLst/>
              <a:ahLst/>
              <a:cxnLst/>
              <a:rect l="l" t="t" r="r" b="b"/>
              <a:pathLst>
                <a:path w="4781580" h="6372815">
                  <a:moveTo>
                    <a:pt x="0" y="0"/>
                  </a:moveTo>
                  <a:lnTo>
                    <a:pt x="4781581" y="0"/>
                  </a:lnTo>
                  <a:lnTo>
                    <a:pt x="4781581" y="6372814"/>
                  </a:lnTo>
                  <a:lnTo>
                    <a:pt x="0" y="637281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33B86C2D-B384-4B82-9ADB-7B271A2956BE}"/>
                </a:ext>
              </a:extLst>
            </p:cNvPr>
            <p:cNvSpPr/>
            <p:nvPr/>
          </p:nvSpPr>
          <p:spPr>
            <a:xfrm>
              <a:off x="3339231" y="4425009"/>
              <a:ext cx="1470025" cy="56950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62623D50-C15B-45A2-B019-AE710AA547F3}"/>
                </a:ext>
              </a:extLst>
            </p:cNvPr>
            <p:cNvSpPr txBox="1"/>
            <p:nvPr/>
          </p:nvSpPr>
          <p:spPr>
            <a:xfrm>
              <a:off x="7016599" y="5056167"/>
              <a:ext cx="2397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錄播機</a:t>
              </a:r>
            </a:p>
          </p:txBody>
        </p:sp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96000" y="3690851"/>
              <a:ext cx="4369777" cy="1239715"/>
            </a:xfrm>
            <a:prstGeom prst="rect">
              <a:avLst/>
            </a:prstGeom>
            <a:ln w="38100">
              <a:solidFill>
                <a:srgbClr val="C00000"/>
              </a:solidFill>
            </a:ln>
          </p:spPr>
        </p:pic>
      </p:grp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錄製會議畫面</a:t>
            </a:r>
          </a:p>
        </p:txBody>
      </p:sp>
    </p:spTree>
    <p:extLst>
      <p:ext uri="{BB962C8B-B14F-4D97-AF65-F5344CB8AC3E}">
        <p14:creationId xmlns:p14="http://schemas.microsoft.com/office/powerpoint/2010/main" val="115539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3"/>
          <p:cNvGrpSpPr/>
          <p:nvPr/>
        </p:nvGrpSpPr>
        <p:grpSpPr>
          <a:xfrm>
            <a:off x="685800" y="685801"/>
            <a:ext cx="10820400" cy="845619"/>
            <a:chOff x="0" y="0"/>
            <a:chExt cx="4274726" cy="334072"/>
          </a:xfrm>
        </p:grpSpPr>
        <p:sp>
          <p:nvSpPr>
            <p:cNvPr id="93" name="Freeform 4"/>
            <p:cNvSpPr/>
            <p:nvPr/>
          </p:nvSpPr>
          <p:spPr>
            <a:xfrm>
              <a:off x="0" y="0"/>
              <a:ext cx="4274726" cy="334072"/>
            </a:xfrm>
            <a:custGeom>
              <a:avLst/>
              <a:gdLst/>
              <a:ahLst/>
              <a:cxnLst/>
              <a:rect l="l" t="t" r="r" b="b"/>
              <a:pathLst>
                <a:path w="4274726" h="334072">
                  <a:moveTo>
                    <a:pt x="16218" y="0"/>
                  </a:moveTo>
                  <a:lnTo>
                    <a:pt x="4258508" y="0"/>
                  </a:lnTo>
                  <a:cubicBezTo>
                    <a:pt x="4267465" y="0"/>
                    <a:pt x="4274726" y="7261"/>
                    <a:pt x="4274726" y="16218"/>
                  </a:cubicBezTo>
                  <a:lnTo>
                    <a:pt x="4274726" y="317854"/>
                  </a:lnTo>
                  <a:cubicBezTo>
                    <a:pt x="4274726" y="326811"/>
                    <a:pt x="4267465" y="334072"/>
                    <a:pt x="4258508" y="334072"/>
                  </a:cubicBezTo>
                  <a:lnTo>
                    <a:pt x="16218" y="334072"/>
                  </a:lnTo>
                  <a:cubicBezTo>
                    <a:pt x="7261" y="334072"/>
                    <a:pt x="0" y="326811"/>
                    <a:pt x="0" y="317854"/>
                  </a:cubicBezTo>
                  <a:lnTo>
                    <a:pt x="0" y="16218"/>
                  </a:lnTo>
                  <a:cubicBezTo>
                    <a:pt x="0" y="7261"/>
                    <a:pt x="7261" y="0"/>
                    <a:pt x="16218" y="0"/>
                  </a:cubicBezTo>
                  <a:close/>
                </a:path>
              </a:pathLst>
            </a:custGeom>
            <a:solidFill>
              <a:srgbClr val="FFFF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TextBox 5"/>
            <p:cNvSpPr txBox="1"/>
            <p:nvPr/>
          </p:nvSpPr>
          <p:spPr>
            <a:xfrm>
              <a:off x="0" y="0"/>
              <a:ext cx="4274726" cy="33407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3957"/>
                </a:lnSpc>
                <a:spcBef>
                  <a:spcPct val="0"/>
                </a:spcBef>
              </a:pPr>
              <a:r>
                <a:rPr lang="zh-TW" altLang="en-US" sz="3297" dirty="0">
                  <a:solidFill>
                    <a:srgbClr val="2B151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目錄</a:t>
              </a:r>
              <a:endParaRPr lang="en-US" sz="3297" dirty="0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5" name="投影片編號版面配置區 9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2017131" y="1700036"/>
            <a:ext cx="24136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房間位置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控制室位置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操作平板位置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進入操作系統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情境模式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燈光控制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投影機控制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監控室監看螢幕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攝影機控制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音量控制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DVD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控制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4442305" y="1700036"/>
            <a:ext cx="133242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P3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P4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P5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P7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P8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P9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P10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P11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P12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P13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P14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5876956" y="1700036"/>
            <a:ext cx="2814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設備關閉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外接電腦使用方式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錄製會議畫面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器材設備一覽表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綜合院館五樓國際會議廳</a:t>
            </a:r>
            <a:b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場地借用須知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9165020" y="1700036"/>
            <a:ext cx="133242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P15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P17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P18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P19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P20</a:t>
            </a:r>
          </a:p>
        </p:txBody>
      </p:sp>
    </p:spTree>
    <p:extLst>
      <p:ext uri="{BB962C8B-B14F-4D97-AF65-F5344CB8AC3E}">
        <p14:creationId xmlns:p14="http://schemas.microsoft.com/office/powerpoint/2010/main" val="357201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0925" y="4169715"/>
            <a:ext cx="1798059" cy="134854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816659" y="1211017"/>
            <a:ext cx="1784646" cy="133848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19364" y="1210381"/>
            <a:ext cx="1785372" cy="133902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813524" y="1210516"/>
            <a:ext cx="1798059" cy="134854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867577" y="4169715"/>
            <a:ext cx="1798059" cy="1348544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器材設備一覽表</a:t>
            </a:r>
          </a:p>
        </p:txBody>
      </p:sp>
      <p:sp>
        <p:nvSpPr>
          <p:cNvPr id="12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537017" y="2878241"/>
            <a:ext cx="2903862" cy="8553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入口處電視</a:t>
            </a:r>
            <a:r>
              <a:rPr lang="en-US" altLang="zh-TW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&amp;</a:t>
            </a: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遙控器</a:t>
            </a:r>
            <a:endParaRPr lang="en-US" altLang="zh-TW" sz="16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電視後方有</a:t>
            </a:r>
            <a:r>
              <a:rPr lang="en-US" altLang="zh-TW" sz="1600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usb</a:t>
            </a:r>
            <a:b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可預先將內容燒錄進去並播放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3951768" y="2878240"/>
            <a:ext cx="2870116" cy="8553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移動式桌子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*2</a:t>
            </a:r>
          </a:p>
          <a:p>
            <a:pPr marL="0" indent="0">
              <a:buNone/>
            </a:pP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位於控制室左側之樓梯</a:t>
            </a:r>
          </a:p>
        </p:txBody>
      </p:sp>
      <p:grpSp>
        <p:nvGrpSpPr>
          <p:cNvPr id="18" name="群組 17"/>
          <p:cNvGrpSpPr>
            <a:grpSpLocks noChangeAspect="1"/>
          </p:cNvGrpSpPr>
          <p:nvPr/>
        </p:nvGrpSpPr>
        <p:grpSpPr>
          <a:xfrm>
            <a:off x="594109" y="985758"/>
            <a:ext cx="1340117" cy="1786823"/>
            <a:chOff x="549312" y="1294602"/>
            <a:chExt cx="1753200" cy="233760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57112" y="1586802"/>
              <a:ext cx="2337600" cy="175320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819807" y="2774731"/>
              <a:ext cx="504496" cy="3888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6614228" y="2863599"/>
            <a:ext cx="3992743" cy="1224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移動式桌子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*3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長度不一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、</a:t>
            </a: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移動式折疊椅</a:t>
            </a:r>
            <a:r>
              <a:rPr lang="zh-TW" altLang="en-US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</a:p>
          <a:p>
            <a:pPr marL="0" indent="0">
              <a:buNone/>
            </a:pP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位於會議廳內舞台右側</a:t>
            </a:r>
          </a:p>
        </p:txBody>
      </p:sp>
      <p:sp>
        <p:nvSpPr>
          <p:cNvPr id="17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537017" y="5891353"/>
            <a:ext cx="2870116" cy="1224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簡式致詞台、紅龍</a:t>
            </a:r>
            <a:r>
              <a:rPr lang="zh-TW" altLang="en-US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</a:p>
          <a:p>
            <a:pPr marL="0" indent="0">
              <a:buNone/>
            </a:pP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位於控制室內</a:t>
            </a: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455377" y="3538370"/>
            <a:ext cx="1780571" cy="2593747"/>
          </a:xfrm>
          <a:prstGeom prst="rect">
            <a:avLst/>
          </a:prstGeom>
        </p:spPr>
      </p:pic>
      <p:sp>
        <p:nvSpPr>
          <p:cNvPr id="20" name="文字版面配置區 3">
            <a:extLst>
              <a:ext uri="{FF2B5EF4-FFF2-40B4-BE49-F238E27FC236}">
                <a16:creationId xmlns:a16="http://schemas.microsoft.com/office/drawing/2014/main" id="{FA2A07E2-55DF-4CC8-A657-DE629FC900B0}"/>
              </a:ext>
            </a:extLst>
          </p:cNvPr>
          <p:cNvSpPr txBox="1">
            <a:spLocks/>
          </p:cNvSpPr>
          <p:nvPr/>
        </p:nvSpPr>
        <p:spPr>
          <a:xfrm>
            <a:off x="3910603" y="5837566"/>
            <a:ext cx="4466141" cy="8553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手持式無線麥克風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*6</a:t>
            </a:r>
            <a:r>
              <a:rPr lang="zh-TW" altLang="en-US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、</a:t>
            </a:r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領夾式無線麥克風</a:t>
            </a:r>
            <a:r>
              <a:rPr lang="zh-TW" altLang="en-US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*</a:t>
            </a:r>
            <a:r>
              <a:rPr lang="en-US" altLang="zh-TW" sz="1600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</a:p>
          <a:p>
            <a:pPr marL="0" indent="0">
              <a:buNone/>
            </a:pP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位於控制室內</a:t>
            </a:r>
          </a:p>
        </p:txBody>
      </p:sp>
    </p:spTree>
    <p:extLst>
      <p:ext uri="{BB962C8B-B14F-4D97-AF65-F5344CB8AC3E}">
        <p14:creationId xmlns:p14="http://schemas.microsoft.com/office/powerpoint/2010/main" val="185508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4294967295"/>
          </p:nvPr>
        </p:nvSpPr>
        <p:spPr>
          <a:xfrm>
            <a:off x="495957" y="1720248"/>
            <a:ext cx="11296650" cy="2965450"/>
          </a:xfrm>
        </p:spPr>
        <p:txBody>
          <a:bodyPr>
            <a:normAutofit fontScale="92500" lnSpcReduction="20000"/>
          </a:bodyPr>
          <a:lstStyle/>
          <a:p>
            <a:pPr algn="ctr"/>
            <a:endParaRPr lang="zh-TW" altLang="en-US" sz="2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借用時間應自物品人員進場起</a:t>
            </a:r>
            <a:r>
              <a:rPr lang="en-US" altLang="zh-TW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含當日場地佈置時間</a:t>
            </a:r>
            <a:r>
              <a:rPr lang="en-US" altLang="zh-TW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至場地復原人員離場止。</a:t>
            </a:r>
          </a:p>
          <a:p>
            <a:pPr marL="0" indent="0" algn="ctr">
              <a:buNone/>
            </a:pP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借用本場地應嚴守使用時間、不得逾時佔用其他場次。</a:t>
            </a:r>
          </a:p>
          <a:p>
            <a:pPr marL="0" indent="0" algn="ctr">
              <a:buNone/>
            </a:pP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如有需要得向會場管理人預約場勘，以半小時為限，免予計費。</a:t>
            </a:r>
            <a:endParaRPr lang="en-US" altLang="zh-TW" sz="2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/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備註：本場地視聽設備如有需要本院指派專人協助，須額外支付費用，半天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1500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元，全天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3000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元。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/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詳細資訊請參考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《</a:t>
            </a:r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國立政治大學綜合院館五樓國際會議廳場地借用管理辦法</a:t>
            </a:r>
            <a:r>
              <a:rPr lang="en-US" altLang="zh-TW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》</a:t>
            </a:r>
            <a:endParaRPr lang="zh-TW" altLang="en-US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/>
            <a:endParaRPr lang="zh-TW" altLang="en-US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9532" y="420414"/>
            <a:ext cx="5625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綜合院館五樓國際會議廳場地借用須知</a:t>
            </a:r>
          </a:p>
        </p:txBody>
      </p:sp>
    </p:spTree>
    <p:extLst>
      <p:ext uri="{BB962C8B-B14F-4D97-AF65-F5344CB8AC3E}">
        <p14:creationId xmlns:p14="http://schemas.microsoft.com/office/powerpoint/2010/main" val="255698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-1579208" y="-2510850"/>
            <a:ext cx="8405015" cy="8405015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6825808" y="1541625"/>
            <a:ext cx="5228374" cy="5228374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18D0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400267" y="526623"/>
              <a:ext cx="5549466" cy="5296755"/>
            </a:xfrm>
            <a:custGeom>
              <a:avLst/>
              <a:gdLst/>
              <a:ahLst/>
              <a:cxnLst/>
              <a:rect l="l" t="t" r="r" b="b"/>
              <a:pathLst>
                <a:path w="5549466" h="5296755">
                  <a:moveTo>
                    <a:pt x="2774733" y="4237"/>
                  </a:moveTo>
                  <a:cubicBezTo>
                    <a:pt x="1827256" y="0"/>
                    <a:pt x="949932" y="503041"/>
                    <a:pt x="474966" y="1322882"/>
                  </a:cubicBezTo>
                  <a:cubicBezTo>
                    <a:pt x="0" y="2142722"/>
                    <a:pt x="0" y="3154032"/>
                    <a:pt x="474966" y="3973872"/>
                  </a:cubicBezTo>
                  <a:cubicBezTo>
                    <a:pt x="949932" y="4793713"/>
                    <a:pt x="1827256" y="5296754"/>
                    <a:pt x="2774733" y="5292517"/>
                  </a:cubicBezTo>
                  <a:cubicBezTo>
                    <a:pt x="3722210" y="5296754"/>
                    <a:pt x="4599534" y="4793713"/>
                    <a:pt x="5074500" y="3973872"/>
                  </a:cubicBezTo>
                  <a:cubicBezTo>
                    <a:pt x="5549466" y="3154032"/>
                    <a:pt x="5549466" y="2142722"/>
                    <a:pt x="5074500" y="1322882"/>
                  </a:cubicBezTo>
                  <a:cubicBezTo>
                    <a:pt x="4599534" y="503041"/>
                    <a:pt x="3722210" y="0"/>
                    <a:pt x="2774733" y="4237"/>
                  </a:cubicBez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" name="Freeform 11"/>
          <p:cNvSpPr/>
          <p:nvPr/>
        </p:nvSpPr>
        <p:spPr>
          <a:xfrm>
            <a:off x="10435138" y="-894941"/>
            <a:ext cx="2880622" cy="1580741"/>
          </a:xfrm>
          <a:custGeom>
            <a:avLst/>
            <a:gdLst/>
            <a:ahLst/>
            <a:cxnLst/>
            <a:rect l="l" t="t" r="r" b="b"/>
            <a:pathLst>
              <a:path w="4320933" h="2371112">
                <a:moveTo>
                  <a:pt x="0" y="0"/>
                </a:moveTo>
                <a:lnTo>
                  <a:pt x="4320933" y="0"/>
                </a:lnTo>
                <a:lnTo>
                  <a:pt x="4320933" y="2371112"/>
                </a:lnTo>
                <a:lnTo>
                  <a:pt x="0" y="237111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2" name="Freeform 12"/>
          <p:cNvSpPr/>
          <p:nvPr/>
        </p:nvSpPr>
        <p:spPr>
          <a:xfrm>
            <a:off x="-906979" y="6220748"/>
            <a:ext cx="2616334" cy="1435713"/>
          </a:xfrm>
          <a:custGeom>
            <a:avLst/>
            <a:gdLst/>
            <a:ahLst/>
            <a:cxnLst/>
            <a:rect l="l" t="t" r="r" b="b"/>
            <a:pathLst>
              <a:path w="3924501" h="2153570">
                <a:moveTo>
                  <a:pt x="0" y="0"/>
                </a:moveTo>
                <a:lnTo>
                  <a:pt x="3924501" y="0"/>
                </a:lnTo>
                <a:lnTo>
                  <a:pt x="3924501" y="2153570"/>
                </a:lnTo>
                <a:lnTo>
                  <a:pt x="0" y="21535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3" name="TextBox 13"/>
          <p:cNvSpPr txBox="1"/>
          <p:nvPr/>
        </p:nvSpPr>
        <p:spPr>
          <a:xfrm>
            <a:off x="1236514" y="2906282"/>
            <a:ext cx="5604325" cy="9598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65"/>
              </a:lnSpc>
            </a:pPr>
            <a:r>
              <a:rPr lang="zh-TW" altLang="en-US" sz="6554" dirty="0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基本事項</a:t>
            </a:r>
            <a:endParaRPr lang="en-US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4" name="Picture 2" descr="https://www.nccu.edu.tw/var/file/0/1000/pictures/618/part_15693_1627847_44631.jpg">
            <a:extLst>
              <a:ext uri="{FF2B5EF4-FFF2-40B4-BE49-F238E27FC236}">
                <a16:creationId xmlns:a16="http://schemas.microsoft.com/office/drawing/2014/main" id="{47B9BBE0-FAD3-4A71-8A84-F4C680B867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7861" y="1793679"/>
            <a:ext cx="4724265" cy="47242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9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8608465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群組 90"/>
          <p:cNvGrpSpPr>
            <a:grpSpLocks noChangeAspect="1"/>
          </p:cNvGrpSpPr>
          <p:nvPr/>
        </p:nvGrpSpPr>
        <p:grpSpPr>
          <a:xfrm>
            <a:off x="2897809" y="1766916"/>
            <a:ext cx="6396382" cy="3990968"/>
            <a:chOff x="3051143" y="704493"/>
            <a:chExt cx="8301948" cy="5179930"/>
          </a:xfrm>
        </p:grpSpPr>
        <p:pic>
          <p:nvPicPr>
            <p:cNvPr id="70" name="圖片 69">
              <a:extLst>
                <a:ext uri="{FF2B5EF4-FFF2-40B4-BE49-F238E27FC236}">
                  <a16:creationId xmlns:a16="http://schemas.microsoft.com/office/drawing/2014/main" id="{49011798-8A52-4115-9C19-3D9B2AE5F3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screen"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9"/>
            <a:stretch/>
          </p:blipFill>
          <p:spPr>
            <a:xfrm>
              <a:off x="3051143" y="704493"/>
              <a:ext cx="6450982" cy="5179930"/>
            </a:xfrm>
            <a:prstGeom prst="rect">
              <a:avLst/>
            </a:prstGeom>
          </p:spPr>
        </p:pic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B2640DE1-4D44-4563-84DF-FDF69B626CD6}"/>
                </a:ext>
              </a:extLst>
            </p:cNvPr>
            <p:cNvSpPr/>
            <p:nvPr/>
          </p:nvSpPr>
          <p:spPr>
            <a:xfrm rot="2615683">
              <a:off x="6320542" y="2466611"/>
              <a:ext cx="1618940" cy="80995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/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B2640DE1-4D44-4563-84DF-FDF69B626CD6}"/>
                </a:ext>
              </a:extLst>
            </p:cNvPr>
            <p:cNvSpPr/>
            <p:nvPr/>
          </p:nvSpPr>
          <p:spPr>
            <a:xfrm>
              <a:off x="7468404" y="3796145"/>
              <a:ext cx="814547" cy="90516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/>
            </a:p>
          </p:txBody>
        </p:sp>
        <p:cxnSp>
          <p:nvCxnSpPr>
            <p:cNvPr id="84" name="直線接點 83"/>
            <p:cNvCxnSpPr/>
            <p:nvPr/>
          </p:nvCxnSpPr>
          <p:spPr>
            <a:xfrm flipV="1">
              <a:off x="8282951" y="4248726"/>
              <a:ext cx="1738504" cy="19145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78" idx="0"/>
            </p:cNvCxnSpPr>
            <p:nvPr/>
          </p:nvCxnSpPr>
          <p:spPr>
            <a:xfrm flipV="1">
              <a:off x="7409267" y="2549236"/>
              <a:ext cx="2612188" cy="29054"/>
            </a:xfrm>
            <a:prstGeom prst="line">
              <a:avLst/>
            </a:prstGeom>
            <a:ln w="285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73D0AA09-B9DE-47F3-A950-56ED05A7C513}"/>
                </a:ext>
              </a:extLst>
            </p:cNvPr>
            <p:cNvSpPr txBox="1"/>
            <p:nvPr/>
          </p:nvSpPr>
          <p:spPr>
            <a:xfrm>
              <a:off x="9940673" y="2378235"/>
              <a:ext cx="1412418" cy="4001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dirty="0" lang="zh-TW" sz="2000">
                  <a:latin charset="-120" panose="020B0604030504040204" pitchFamily="34" typeface="Microsoft JhengHei UI"/>
                  <a:ea charset="-120" panose="020B0604030504040204" pitchFamily="34" typeface="Microsoft JhengHei UI"/>
                </a:rPr>
                <a:t>控制室</a:t>
              </a:r>
              <a:endParaRPr altLang="zh-TW" dirty="0" lang="en-US" sz="2000">
                <a:latin charset="-120" panose="020B0604030504040204" pitchFamily="34" typeface="Microsoft JhengHei UI"/>
                <a:ea charset="-120" panose="020B0604030504040204" pitchFamily="34" typeface="Microsoft JhengHei UI"/>
              </a:endParaRPr>
            </a:p>
          </p:txBody>
        </p:sp>
        <p:sp>
          <p:nvSpPr>
            <p:cNvPr id="90" name="文字方塊 89">
              <a:extLst>
                <a:ext uri="{FF2B5EF4-FFF2-40B4-BE49-F238E27FC236}">
                  <a16:creationId xmlns:a16="http://schemas.microsoft.com/office/drawing/2014/main" id="{73D0AA09-B9DE-47F3-A950-56ED05A7C513}"/>
                </a:ext>
              </a:extLst>
            </p:cNvPr>
            <p:cNvSpPr txBox="1"/>
            <p:nvPr/>
          </p:nvSpPr>
          <p:spPr>
            <a:xfrm>
              <a:off x="9940673" y="4022923"/>
              <a:ext cx="1412418" cy="4001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dirty="0" lang="zh-TW" sz="2000">
                  <a:latin charset="-120" panose="020B0604030504040204" pitchFamily="34" typeface="Microsoft JhengHei UI"/>
                  <a:ea charset="-120" panose="020B0604030504040204" pitchFamily="34" typeface="Microsoft JhengHei UI"/>
                </a:rPr>
                <a:t>貴賓室</a:t>
              </a:r>
              <a:endParaRPr altLang="zh-TW" dirty="0" lang="en-US" sz="2000">
                <a:latin charset="-120" panose="020B0604030504040204" pitchFamily="34" typeface="Microsoft JhengHei UI"/>
                <a:ea charset="-120" panose="020B0604030504040204" pitchFamily="34" typeface="Microsoft JhengHei UI"/>
              </a:endParaRPr>
            </a:p>
          </p:txBody>
        </p:sp>
      </p:grpSp>
      <p:sp>
        <p:nvSpPr>
          <p:cNvPr id="95" name="投影片編號版面配置區 94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altLang="en-US" lang="zh-TW" smtClean="0"/>
              <a:t>3</a:t>
            </a:fld>
            <a:endParaRPr altLang="en-US" lang="zh-TW"/>
          </a:p>
        </p:txBody>
      </p:sp>
      <p:sp>
        <p:nvSpPr>
          <p:cNvPr id="15" name="文字方塊 14"/>
          <p:cNvSpPr txBox="1"/>
          <p:nvPr/>
        </p:nvSpPr>
        <p:spPr>
          <a:xfrm>
            <a:off x="459532" y="420414"/>
            <a:ext cx="332419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dirty="0" lang="zh-TW" sz="2400">
                <a:latin charset="-120" panose="020B0604030504040204" pitchFamily="34" typeface="Microsoft JhengHei UI"/>
                <a:ea charset="-120" panose="020B0604030504040204" pitchFamily="34" typeface="Microsoft JhengHei UI"/>
              </a:rPr>
              <a:t>房間位置</a:t>
            </a:r>
          </a:p>
        </p:txBody>
      </p:sp>
    </p:spTree>
    <p:extLst>
      <p:ext uri="{BB962C8B-B14F-4D97-AF65-F5344CB8AC3E}">
        <p14:creationId xmlns:p14="http://schemas.microsoft.com/office/powerpoint/2010/main" val="56301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>
            <a:grpSpLocks noChangeAspect="1"/>
          </p:cNvGrpSpPr>
          <p:nvPr/>
        </p:nvGrpSpPr>
        <p:grpSpPr>
          <a:xfrm>
            <a:off x="1432823" y="1500756"/>
            <a:ext cx="5512064" cy="4091386"/>
            <a:chOff x="3207722" y="1838804"/>
            <a:chExt cx="5776557" cy="4333396"/>
          </a:xfrm>
        </p:grpSpPr>
        <p:sp>
          <p:nvSpPr>
            <p:cNvPr id="2" name="Freeform 2"/>
            <p:cNvSpPr/>
            <p:nvPr/>
          </p:nvSpPr>
          <p:spPr>
            <a:xfrm>
              <a:off x="3207722" y="1838804"/>
              <a:ext cx="5776557" cy="4333396"/>
            </a:xfrm>
            <a:custGeom>
              <a:avLst/>
              <a:gdLst/>
              <a:ahLst/>
              <a:cxnLst/>
              <a:rect l="l" t="t" r="r" b="b"/>
              <a:pathLst>
                <a:path w="8664836" h="6500094">
                  <a:moveTo>
                    <a:pt x="0" y="0"/>
                  </a:moveTo>
                  <a:lnTo>
                    <a:pt x="8664836" y="0"/>
                  </a:lnTo>
                  <a:lnTo>
                    <a:pt x="8664836" y="6500094"/>
                  </a:lnTo>
                  <a:lnTo>
                    <a:pt x="0" y="65000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35116477-C5A5-4142-B3CB-BC0916D7AD57}"/>
                </a:ext>
              </a:extLst>
            </p:cNvPr>
            <p:cNvSpPr/>
            <p:nvPr/>
          </p:nvSpPr>
          <p:spPr>
            <a:xfrm>
              <a:off x="5583677" y="2081720"/>
              <a:ext cx="1303506" cy="375487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</p:grpSp>
      <p:grpSp>
        <p:nvGrpSpPr>
          <p:cNvPr id="8" name="群組 7"/>
          <p:cNvGrpSpPr>
            <a:grpSpLocks noChangeAspect="1"/>
          </p:cNvGrpSpPr>
          <p:nvPr/>
        </p:nvGrpSpPr>
        <p:grpSpPr>
          <a:xfrm>
            <a:off x="7471238" y="1500756"/>
            <a:ext cx="3219934" cy="4662629"/>
            <a:chOff x="1285875" y="1763045"/>
            <a:chExt cx="3343617" cy="4841729"/>
          </a:xfrm>
        </p:grpSpPr>
        <p:sp>
          <p:nvSpPr>
            <p:cNvPr id="9" name="Freeform 5"/>
            <p:cNvSpPr/>
            <p:nvPr/>
          </p:nvSpPr>
          <p:spPr>
            <a:xfrm>
              <a:off x="1285875" y="1763045"/>
              <a:ext cx="3187127" cy="4248543"/>
            </a:xfrm>
            <a:custGeom>
              <a:avLst/>
              <a:gdLst/>
              <a:ahLst/>
              <a:cxnLst/>
              <a:rect l="l" t="t" r="r" b="b"/>
              <a:pathLst>
                <a:path w="4780690" h="6372815">
                  <a:moveTo>
                    <a:pt x="0" y="0"/>
                  </a:moveTo>
                  <a:lnTo>
                    <a:pt x="4780689" y="0"/>
                  </a:lnTo>
                  <a:lnTo>
                    <a:pt x="4780689" y="6372814"/>
                  </a:lnTo>
                  <a:lnTo>
                    <a:pt x="0" y="637281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5116477-C5A5-4142-B3CB-BC0916D7AD57}"/>
                </a:ext>
              </a:extLst>
            </p:cNvPr>
            <p:cNvSpPr/>
            <p:nvPr/>
          </p:nvSpPr>
          <p:spPr>
            <a:xfrm>
              <a:off x="2028703" y="3603891"/>
              <a:ext cx="362805" cy="40540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0AC9A9D1-C414-4A17-8FED-B4B5465EB1D2}"/>
                </a:ext>
              </a:extLst>
            </p:cNvPr>
            <p:cNvSpPr txBox="1"/>
            <p:nvPr/>
          </p:nvSpPr>
          <p:spPr>
            <a:xfrm>
              <a:off x="1285875" y="6128239"/>
              <a:ext cx="3343617" cy="476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控制室內部電燈開關</a:t>
              </a:r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CBD9AB07-CAE8-46B1-8447-4F19C3DD7F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0105" y="4009292"/>
              <a:ext cx="0" cy="21189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投影片編號版面配置區 1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2315976" y="5704477"/>
            <a:ext cx="40118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控制室採暗門設計，用力推即可進入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459532" y="420414"/>
            <a:ext cx="332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控制室位置</a:t>
            </a:r>
          </a:p>
        </p:txBody>
      </p:sp>
    </p:spTree>
    <p:extLst>
      <p:ext uri="{BB962C8B-B14F-4D97-AF65-F5344CB8AC3E}">
        <p14:creationId xmlns:p14="http://schemas.microsoft.com/office/powerpoint/2010/main" val="94510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/>
          <p:nvPr/>
        </p:nvSpPr>
        <p:spPr>
          <a:xfrm>
            <a:off x="4145492" y="1516556"/>
            <a:ext cx="3187720" cy="4248543"/>
          </a:xfrm>
          <a:custGeom>
            <a:avLst/>
            <a:gdLst/>
            <a:ahLst/>
            <a:cxnLst/>
            <a:rect l="l" t="t" r="r" b="b"/>
            <a:pathLst>
              <a:path w="4781580" h="6372815">
                <a:moveTo>
                  <a:pt x="0" y="0"/>
                </a:moveTo>
                <a:lnTo>
                  <a:pt x="4781581" y="0"/>
                </a:lnTo>
                <a:lnTo>
                  <a:pt x="4781581" y="6372814"/>
                </a:lnTo>
                <a:lnTo>
                  <a:pt x="0" y="6372814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5116477-C5A5-4142-B3CB-BC0916D7AD57}"/>
              </a:ext>
            </a:extLst>
          </p:cNvPr>
          <p:cNvSpPr/>
          <p:nvPr/>
        </p:nvSpPr>
        <p:spPr>
          <a:xfrm>
            <a:off x="4946369" y="1771855"/>
            <a:ext cx="1396409" cy="2020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8259BAB7-8A9D-46B8-8BC7-B34185105DDE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342778" y="1872865"/>
            <a:ext cx="1068148" cy="3384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AC9A9D1-C414-4A17-8FED-B4B5465EB1D2}"/>
              </a:ext>
            </a:extLst>
          </p:cNvPr>
          <p:cNvSpPr txBox="1"/>
          <p:nvPr/>
        </p:nvSpPr>
        <p:spPr>
          <a:xfrm>
            <a:off x="7410926" y="2042100"/>
            <a:ext cx="3343617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目前平板皆放置於機櫃最上面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拿出後若螢幕未亮請充電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操作平板位置</a:t>
            </a:r>
          </a:p>
        </p:txBody>
      </p:sp>
    </p:spTree>
    <p:extLst>
      <p:ext uri="{BB962C8B-B14F-4D97-AF65-F5344CB8AC3E}">
        <p14:creationId xmlns:p14="http://schemas.microsoft.com/office/powerpoint/2010/main" val="322952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-1579208" y="-2510850"/>
            <a:ext cx="8405015" cy="8405015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18D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27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6696694" y="1537436"/>
            <a:ext cx="5486601" cy="5236753"/>
            <a:chOff x="-156812" y="-5088"/>
            <a:chExt cx="6663624" cy="6360176"/>
          </a:xfrm>
        </p:grpSpPr>
        <p:sp>
          <p:nvSpPr>
            <p:cNvPr id="9" name="Freeform 9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18D0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400267" y="526622"/>
              <a:ext cx="5549467" cy="5296755"/>
            </a:xfrm>
            <a:custGeom>
              <a:avLst/>
              <a:gdLst/>
              <a:ahLst/>
              <a:cxnLst/>
              <a:rect l="l" t="t" r="r" b="b"/>
              <a:pathLst>
                <a:path w="5549466" h="5296755">
                  <a:moveTo>
                    <a:pt x="2774733" y="4237"/>
                  </a:moveTo>
                  <a:cubicBezTo>
                    <a:pt x="1827256" y="0"/>
                    <a:pt x="949932" y="503041"/>
                    <a:pt x="474966" y="1322882"/>
                  </a:cubicBezTo>
                  <a:cubicBezTo>
                    <a:pt x="0" y="2142722"/>
                    <a:pt x="0" y="3154032"/>
                    <a:pt x="474966" y="3973872"/>
                  </a:cubicBezTo>
                  <a:cubicBezTo>
                    <a:pt x="949932" y="4793713"/>
                    <a:pt x="1827256" y="5296754"/>
                    <a:pt x="2774733" y="5292517"/>
                  </a:cubicBezTo>
                  <a:cubicBezTo>
                    <a:pt x="3722210" y="5296754"/>
                    <a:pt x="4599534" y="4793713"/>
                    <a:pt x="5074500" y="3973872"/>
                  </a:cubicBezTo>
                  <a:cubicBezTo>
                    <a:pt x="5549466" y="3154032"/>
                    <a:pt x="5549466" y="2142722"/>
                    <a:pt x="5074500" y="1322882"/>
                  </a:cubicBezTo>
                  <a:cubicBezTo>
                    <a:pt x="4599534" y="503041"/>
                    <a:pt x="3722210" y="0"/>
                    <a:pt x="2774733" y="4237"/>
                  </a:cubicBez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" name="Freeform 11"/>
          <p:cNvSpPr/>
          <p:nvPr/>
        </p:nvSpPr>
        <p:spPr>
          <a:xfrm>
            <a:off x="10435138" y="-894941"/>
            <a:ext cx="2880622" cy="1580741"/>
          </a:xfrm>
          <a:custGeom>
            <a:avLst/>
            <a:gdLst/>
            <a:ahLst/>
            <a:cxnLst/>
            <a:rect l="l" t="t" r="r" b="b"/>
            <a:pathLst>
              <a:path w="4320933" h="2371112">
                <a:moveTo>
                  <a:pt x="0" y="0"/>
                </a:moveTo>
                <a:lnTo>
                  <a:pt x="4320933" y="0"/>
                </a:lnTo>
                <a:lnTo>
                  <a:pt x="4320933" y="2371112"/>
                </a:lnTo>
                <a:lnTo>
                  <a:pt x="0" y="237111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2" name="Freeform 12"/>
          <p:cNvSpPr/>
          <p:nvPr/>
        </p:nvSpPr>
        <p:spPr>
          <a:xfrm>
            <a:off x="-906979" y="6220748"/>
            <a:ext cx="2616334" cy="1435713"/>
          </a:xfrm>
          <a:custGeom>
            <a:avLst/>
            <a:gdLst/>
            <a:ahLst/>
            <a:cxnLst/>
            <a:rect l="l" t="t" r="r" b="b"/>
            <a:pathLst>
              <a:path w="3924501" h="2153570">
                <a:moveTo>
                  <a:pt x="0" y="0"/>
                </a:moveTo>
                <a:lnTo>
                  <a:pt x="3924501" y="0"/>
                </a:lnTo>
                <a:lnTo>
                  <a:pt x="3924501" y="2153570"/>
                </a:lnTo>
                <a:lnTo>
                  <a:pt x="0" y="21535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13" name="TextBox 13"/>
          <p:cNvSpPr txBox="1"/>
          <p:nvPr/>
        </p:nvSpPr>
        <p:spPr>
          <a:xfrm>
            <a:off x="1236514" y="2696732"/>
            <a:ext cx="5604325" cy="20261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65"/>
              </a:lnSpc>
            </a:pPr>
            <a:r>
              <a:rPr lang="en-US" sz="6554" dirty="0" err="1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操作系統</a:t>
            </a:r>
            <a:endParaRPr lang="en-US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7865"/>
              </a:lnSpc>
            </a:pPr>
            <a:r>
              <a:rPr lang="en-US" sz="6554" dirty="0" err="1">
                <a:solidFill>
                  <a:srgbClr val="2B151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</a:t>
            </a:r>
            <a:endParaRPr lang="en-US" sz="6554" dirty="0">
              <a:solidFill>
                <a:srgbClr val="2B151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4" name="Picture 2" descr="https://www.nccu.edu.tw/var/file/0/1000/pictures/618/part_15693_1627847_44631.jpg">
            <a:extLst>
              <a:ext uri="{FF2B5EF4-FFF2-40B4-BE49-F238E27FC236}">
                <a16:creationId xmlns:a16="http://schemas.microsoft.com/office/drawing/2014/main" id="{A2754449-20A2-45EE-A88A-64A098121B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75694" y="1884251"/>
            <a:ext cx="4543122" cy="454312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fld id="{47E0CCAE-9EAB-4AC4-9EE4-340A1518967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00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B794750-76B5-464B-8463-AFD566910C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657" y="1622786"/>
            <a:ext cx="4574043" cy="3430532"/>
          </a:xfr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F6A19C74-8C29-4A7D-92ED-9107D54315EA}"/>
              </a:ext>
            </a:extLst>
          </p:cNvPr>
          <p:cNvSpPr/>
          <p:nvPr/>
        </p:nvSpPr>
        <p:spPr>
          <a:xfrm>
            <a:off x="2035714" y="4620659"/>
            <a:ext cx="359407" cy="325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340F0172-97F7-4793-81FB-8B0A2724B9B4}"/>
              </a:ext>
            </a:extLst>
          </p:cNvPr>
          <p:cNvSpPr txBox="1"/>
          <p:nvPr/>
        </p:nvSpPr>
        <p:spPr>
          <a:xfrm>
            <a:off x="498138" y="5492866"/>
            <a:ext cx="53165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打開平板後請點選此應用程式進入系統操作頁面</a:t>
            </a: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B28EA0D-3A32-4173-9D72-7CD892DE9899}"/>
              </a:ext>
            </a:extLst>
          </p:cNvPr>
          <p:cNvCxnSpPr>
            <a:cxnSpLocks/>
          </p:cNvCxnSpPr>
          <p:nvPr/>
        </p:nvCxnSpPr>
        <p:spPr>
          <a:xfrm flipH="1" flipV="1">
            <a:off x="2215417" y="4998330"/>
            <a:ext cx="583201" cy="49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7840ECE6-82E1-446F-A91A-014A141DD7D9}"/>
              </a:ext>
            </a:extLst>
          </p:cNvPr>
          <p:cNvSpPr txBox="1"/>
          <p:nvPr/>
        </p:nvSpPr>
        <p:spPr>
          <a:xfrm>
            <a:off x="6377266" y="5420405"/>
            <a:ext cx="5814734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點選「請按此鍵開機」，系統會自動全部開機。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右上角可控制全部的電燈打開。</a:t>
            </a:r>
          </a:p>
        </p:txBody>
      </p:sp>
      <p:grpSp>
        <p:nvGrpSpPr>
          <p:cNvPr id="6" name="群組 5"/>
          <p:cNvGrpSpPr>
            <a:grpSpLocks noChangeAspect="1"/>
          </p:cNvGrpSpPr>
          <p:nvPr/>
        </p:nvGrpSpPr>
        <p:grpSpPr>
          <a:xfrm>
            <a:off x="6377266" y="1622786"/>
            <a:ext cx="4802923" cy="3436918"/>
            <a:chOff x="6045100" y="726105"/>
            <a:chExt cx="5814734" cy="4160959"/>
          </a:xfrm>
        </p:grpSpPr>
        <p:grpSp>
          <p:nvGrpSpPr>
            <p:cNvPr id="4" name="群組 3"/>
            <p:cNvGrpSpPr/>
            <p:nvPr/>
          </p:nvGrpSpPr>
          <p:grpSpPr>
            <a:xfrm>
              <a:off x="6045100" y="726105"/>
              <a:ext cx="5814734" cy="4160959"/>
              <a:chOff x="6045100" y="726105"/>
              <a:chExt cx="5814734" cy="4160959"/>
            </a:xfrm>
          </p:grpSpPr>
          <p:pic>
            <p:nvPicPr>
              <p:cNvPr id="11" name="圖片 10" descr="IMG_0008.PNG">
                <a:extLst>
                  <a:ext uri="{FF2B5EF4-FFF2-40B4-BE49-F238E27FC236}">
                    <a16:creationId xmlns:a16="http://schemas.microsoft.com/office/drawing/2014/main" id="{33A465AE-8DC8-46DA-A701-2A4F7E0B8B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045100" y="726105"/>
                <a:ext cx="5814734" cy="4160959"/>
              </a:xfrm>
              <a:prstGeom prst="rect">
                <a:avLst/>
              </a:prstGeom>
              <a:noFill/>
            </p:spPr>
          </p:pic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B2640DE1-4D44-4563-84DF-FDF69B626CD6}"/>
                  </a:ext>
                </a:extLst>
              </p:cNvPr>
              <p:cNvSpPr/>
              <p:nvPr/>
            </p:nvSpPr>
            <p:spPr>
              <a:xfrm>
                <a:off x="9999119" y="800408"/>
                <a:ext cx="1024481" cy="668726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0FF5BD90-62B7-47B1-B74E-78FA84552F84}"/>
                </a:ext>
              </a:extLst>
            </p:cNvPr>
            <p:cNvSpPr/>
            <p:nvPr/>
          </p:nvSpPr>
          <p:spPr>
            <a:xfrm>
              <a:off x="8254699" y="4292641"/>
              <a:ext cx="1395536" cy="52012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459532" y="420414"/>
            <a:ext cx="368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進入操作系統</a:t>
            </a:r>
          </a:p>
        </p:txBody>
      </p:sp>
      <p:sp>
        <p:nvSpPr>
          <p:cNvPr id="2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98520" cy="365125"/>
          </a:xfrm>
        </p:spPr>
        <p:txBody>
          <a:bodyPr/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225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E0CCAE-9EAB-4AC4-9EE4-340A15189678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17" name="內容版面配置區 4">
            <a:extLst>
              <a:ext uri="{FF2B5EF4-FFF2-40B4-BE49-F238E27FC236}">
                <a16:creationId xmlns:a16="http://schemas.microsoft.com/office/drawing/2014/main" id="{C3E50289-2571-4FF1-8056-43F9027267C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5"/>
          <a:stretch/>
        </p:blipFill>
        <p:spPr>
          <a:xfrm>
            <a:off x="6389523" y="1786508"/>
            <a:ext cx="3084512" cy="2184400"/>
          </a:xfr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035" y="1785825"/>
            <a:ext cx="2912787" cy="2185083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1F978AC0-78D4-43BD-8BBC-149A01DF7E77}"/>
              </a:ext>
            </a:extLst>
          </p:cNvPr>
          <p:cNvSpPr txBox="1"/>
          <p:nvPr/>
        </p:nvSpPr>
        <p:spPr>
          <a:xfrm>
            <a:off x="3671520" y="1769101"/>
            <a:ext cx="381313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進場模式</a:t>
            </a:r>
            <a:endParaRPr lang="en-US" altLang="zh-TW" sz="16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1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投影機及布幕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不開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不開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天燈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F937D71-E22F-4EA1-9144-1FF4476C1FA6}"/>
              </a:ext>
            </a:extLst>
          </p:cNvPr>
          <p:cNvSpPr txBox="1"/>
          <p:nvPr/>
        </p:nvSpPr>
        <p:spPr>
          <a:xfrm>
            <a:off x="9593355" y="1785825"/>
            <a:ext cx="259864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演講模式</a:t>
            </a:r>
            <a:endParaRPr lang="en-US" altLang="zh-TW" sz="16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1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投影機及布幕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左右開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:1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:1,2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天燈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:1,2,3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B9478134-8FE9-4024-82AA-721939A731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035" y="4388765"/>
            <a:ext cx="2907508" cy="1969716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2F4171F9-89C1-49A4-8388-F4346AA5C2E2}"/>
              </a:ext>
            </a:extLst>
          </p:cNvPr>
          <p:cNvSpPr txBox="1"/>
          <p:nvPr/>
        </p:nvSpPr>
        <p:spPr>
          <a:xfrm>
            <a:off x="3671520" y="4358612"/>
            <a:ext cx="271800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論壇模式</a:t>
            </a:r>
            <a:endParaRPr lang="en-US" altLang="zh-TW" sz="16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1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投影機及布幕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左右開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:1,3,5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天燈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18C82639-4D36-40A6-A151-380B6269FEB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36466" y="4360118"/>
            <a:ext cx="3037532" cy="2027010"/>
          </a:xfrm>
          <a:prstGeom prst="rect">
            <a:avLst/>
          </a:prstGeom>
        </p:spPr>
      </p:pic>
      <p:sp>
        <p:nvSpPr>
          <p:cNvPr id="22" name="文字方塊 21">
            <a:extLst>
              <a:ext uri="{FF2B5EF4-FFF2-40B4-BE49-F238E27FC236}">
                <a16:creationId xmlns:a16="http://schemas.microsoft.com/office/drawing/2014/main" id="{6662E311-881E-46B8-9A29-6478057728DF}"/>
              </a:ext>
            </a:extLst>
          </p:cNvPr>
          <p:cNvSpPr txBox="1"/>
          <p:nvPr/>
        </p:nvSpPr>
        <p:spPr>
          <a:xfrm>
            <a:off x="9593356" y="4358612"/>
            <a:ext cx="201583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簡報模式</a:t>
            </a:r>
            <a:endParaRPr lang="en-US" altLang="zh-TW" sz="1600" b="1" u="sng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1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投影機及布幕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:4,5,6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壁燈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天燈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全開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9532" y="420414"/>
            <a:ext cx="332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情境模式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73D0AA09-B9DE-47F3-A950-56ED05A7C513}"/>
              </a:ext>
            </a:extLst>
          </p:cNvPr>
          <p:cNvSpPr txBox="1"/>
          <p:nvPr/>
        </p:nvSpPr>
        <p:spPr>
          <a:xfrm>
            <a:off x="1109323" y="1066063"/>
            <a:ext cx="997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進入系統後，有四種預設的情境模式可以點選使用，且可再自行調整燈光、布幕等功能</a:t>
            </a:r>
            <a:endParaRPr lang="en-US" altLang="zh-TW" sz="20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244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 sz="2800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b="1" dirty="0" smtClean="0">
            <a:latin typeface="Microsoft JhengHei UI" panose="020B0604030504040204" pitchFamily="34" charset="-120"/>
            <a:ea typeface="Microsoft JhengHei UI" panose="020B0604030504040204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1000</Words>
  <Application>Microsoft Macintosh PowerPoint</Application>
  <PresentationFormat>寬螢幕</PresentationFormat>
  <Paragraphs>188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微軟正黑體</vt:lpstr>
      <vt:lpstr>Microsoft JhengHei UI</vt:lpstr>
      <vt:lpstr>Microsoft YaHei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國際會議廳系統操作說明</dc:title>
  <dc:creator>森玫 王</dc:creator>
  <cp:lastModifiedBy>翊瑄 倪</cp:lastModifiedBy>
  <cp:revision>89</cp:revision>
  <cp:lastPrinted>2024-03-05T05:59:44Z</cp:lastPrinted>
  <dcterms:created xsi:type="dcterms:W3CDTF">2024-02-21T08:06:19Z</dcterms:created>
  <dcterms:modified xsi:type="dcterms:W3CDTF">2024-03-18T02:15:59Z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757170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